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6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72" r:id="rId13"/>
    <p:sldId id="270" r:id="rId14"/>
    <p:sldId id="271" r:id="rId1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73E864-55BC-481B-B82D-EA9B0CD107C1}" v="133" dt="2021-10-19T13:53:55.665"/>
    <p1510:client id="{AC30029A-7A71-9961-857A-F156A612E8B1}" v="5" dt="2021-10-19T18:18:14.313"/>
    <p1510:client id="{F73B29E7-CE81-47F8-BBCA-DF397867B203}" v="144" dt="2021-10-19T11:04:14.282"/>
    <p1510:client id="{FDFD5A0A-DC10-4D08-BEC8-52BA0340E8D4}" v="489" dt="2021-10-20T18:47:14.58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5327C8-5423-488F-B9DE-262912B0E93D}" type="doc">
      <dgm:prSet loTypeId="urn:microsoft.com/office/officeart/2005/8/layout/vList2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553B22D-87D9-46CB-A4E4-E1001D96373B}">
      <dgm:prSet/>
      <dgm:spPr/>
      <dgm:t>
        <a:bodyPr/>
        <a:lstStyle/>
        <a:p>
          <a:r>
            <a:rPr lang="en-US" dirty="0" err="1">
              <a:solidFill>
                <a:srgbClr val="FFC000"/>
              </a:solidFill>
            </a:rPr>
            <a:t>recyklácia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len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jedného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mobilného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telefónu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šetrí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dostatok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energie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na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napájanie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notebooku</a:t>
          </a:r>
          <a:r>
            <a:rPr lang="en-US" dirty="0">
              <a:solidFill>
                <a:srgbClr val="FFC000"/>
              </a:solidFill>
            </a:rPr>
            <a:t> po </a:t>
          </a:r>
          <a:r>
            <a:rPr lang="en-US" dirty="0" err="1">
              <a:solidFill>
                <a:srgbClr val="FFC000"/>
              </a:solidFill>
            </a:rPr>
            <a:t>dobu</a:t>
          </a:r>
          <a:r>
            <a:rPr lang="en-US" dirty="0">
              <a:solidFill>
                <a:srgbClr val="FFC000"/>
              </a:solidFill>
            </a:rPr>
            <a:t> 44 </a:t>
          </a:r>
          <a:r>
            <a:rPr lang="en-US" dirty="0" err="1">
              <a:solidFill>
                <a:srgbClr val="FFC000"/>
              </a:solidFill>
            </a:rPr>
            <a:t>hodín</a:t>
          </a:r>
          <a:endParaRPr lang="en-US" dirty="0">
            <a:solidFill>
              <a:srgbClr val="FFC000"/>
            </a:solidFill>
          </a:endParaRPr>
        </a:p>
      </dgm:t>
    </dgm:pt>
    <dgm:pt modelId="{EDE46D5F-6A2F-4490-AD61-07C093F26B3C}" type="parTrans" cxnId="{5F1B4570-9A47-4ADA-AF5B-81D70CE00CCE}">
      <dgm:prSet/>
      <dgm:spPr/>
      <dgm:t>
        <a:bodyPr/>
        <a:lstStyle/>
        <a:p>
          <a:endParaRPr lang="en-US"/>
        </a:p>
      </dgm:t>
    </dgm:pt>
    <dgm:pt modelId="{1D2B25E8-8B61-4A8F-B667-C7CA8B34FFCB}" type="sibTrans" cxnId="{5F1B4570-9A47-4ADA-AF5B-81D70CE00CCE}">
      <dgm:prSet/>
      <dgm:spPr/>
      <dgm:t>
        <a:bodyPr/>
        <a:lstStyle/>
        <a:p>
          <a:endParaRPr lang="en-US"/>
        </a:p>
      </dgm:t>
    </dgm:pt>
    <dgm:pt modelId="{E1F07A05-328D-4CDD-89DD-E472E0891E86}">
      <dgm:prSet/>
      <dgm:spPr/>
      <dgm:t>
        <a:bodyPr/>
        <a:lstStyle/>
        <a:p>
          <a:r>
            <a:rPr lang="en-US" dirty="0" err="1">
              <a:solidFill>
                <a:srgbClr val="FFC000"/>
              </a:solidFill>
            </a:rPr>
            <a:t>pri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recyklovaní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každého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jedného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miliónu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mobilných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telefónov</a:t>
          </a:r>
          <a:r>
            <a:rPr lang="en-US" dirty="0">
              <a:solidFill>
                <a:srgbClr val="FFC000"/>
              </a:solidFill>
            </a:rPr>
            <a:t>, </a:t>
          </a:r>
          <a:r>
            <a:rPr lang="en-US" dirty="0" err="1">
              <a:solidFill>
                <a:srgbClr val="FFC000"/>
              </a:solidFill>
            </a:rPr>
            <a:t>môžeme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získať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späť</a:t>
          </a:r>
          <a:r>
            <a:rPr lang="en-US" dirty="0">
              <a:solidFill>
                <a:srgbClr val="FFC000"/>
              </a:solidFill>
            </a:rPr>
            <a:t> 75 </a:t>
          </a:r>
          <a:r>
            <a:rPr lang="en-US" dirty="0" err="1">
              <a:solidFill>
                <a:srgbClr val="FFC000"/>
              </a:solidFill>
            </a:rPr>
            <a:t>libier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zlata</a:t>
          </a:r>
          <a:r>
            <a:rPr lang="en-US" dirty="0">
              <a:solidFill>
                <a:srgbClr val="FFC000"/>
              </a:solidFill>
            </a:rPr>
            <a:t>, 772 </a:t>
          </a:r>
          <a:r>
            <a:rPr lang="en-US" dirty="0" err="1">
              <a:solidFill>
                <a:srgbClr val="FFC000"/>
              </a:solidFill>
            </a:rPr>
            <a:t>libier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striebra</a:t>
          </a:r>
          <a:r>
            <a:rPr lang="en-US" dirty="0">
              <a:solidFill>
                <a:srgbClr val="FFC000"/>
              </a:solidFill>
            </a:rPr>
            <a:t>, 33 </a:t>
          </a:r>
          <a:r>
            <a:rPr lang="en-US" dirty="0" err="1">
              <a:solidFill>
                <a:srgbClr val="FFC000"/>
              </a:solidFill>
            </a:rPr>
            <a:t>libier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paládia</a:t>
          </a:r>
          <a:r>
            <a:rPr lang="en-US" dirty="0">
              <a:solidFill>
                <a:srgbClr val="FFC000"/>
              </a:solidFill>
            </a:rPr>
            <a:t> a 35,274 </a:t>
          </a:r>
          <a:r>
            <a:rPr lang="en-US" dirty="0" err="1">
              <a:solidFill>
                <a:srgbClr val="FFC000"/>
              </a:solidFill>
            </a:rPr>
            <a:t>libier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medi</a:t>
          </a:r>
          <a:r>
            <a:rPr lang="en-US" dirty="0">
              <a:solidFill>
                <a:srgbClr val="FFC000"/>
              </a:solidFill>
            </a:rPr>
            <a:t>; </a:t>
          </a:r>
          <a:r>
            <a:rPr lang="en-US" dirty="0" err="1">
              <a:solidFill>
                <a:srgbClr val="FFC000"/>
              </a:solidFill>
            </a:rPr>
            <a:t>mobilné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telefóny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tiež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obsahujú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cín</a:t>
          </a:r>
          <a:r>
            <a:rPr lang="en-US" dirty="0">
              <a:solidFill>
                <a:srgbClr val="FFC000"/>
              </a:solidFill>
            </a:rPr>
            <a:t>, </a:t>
          </a:r>
          <a:r>
            <a:rPr lang="en-US" dirty="0" err="1">
              <a:solidFill>
                <a:srgbClr val="FFC000"/>
              </a:solidFill>
            </a:rPr>
            <a:t>zinok</a:t>
          </a:r>
          <a:r>
            <a:rPr lang="en-US" dirty="0">
              <a:solidFill>
                <a:srgbClr val="FFC000"/>
              </a:solidFill>
            </a:rPr>
            <a:t> a </a:t>
          </a:r>
          <a:r>
            <a:rPr lang="en-US" dirty="0" err="1">
              <a:solidFill>
                <a:srgbClr val="FFC000"/>
              </a:solidFill>
            </a:rPr>
            <a:t>platinu</a:t>
          </a:r>
          <a:endParaRPr lang="en-US" dirty="0">
            <a:solidFill>
              <a:srgbClr val="FFC000"/>
            </a:solidFill>
          </a:endParaRPr>
        </a:p>
      </dgm:t>
    </dgm:pt>
    <dgm:pt modelId="{53C81121-D5E1-413D-9FDC-45EE51A7C21F}" type="parTrans" cxnId="{CD1D7B04-34A3-4C24-A865-B1E88ABE054F}">
      <dgm:prSet/>
      <dgm:spPr/>
      <dgm:t>
        <a:bodyPr/>
        <a:lstStyle/>
        <a:p>
          <a:endParaRPr lang="en-US"/>
        </a:p>
      </dgm:t>
    </dgm:pt>
    <dgm:pt modelId="{0BBC8F44-C6BE-4B9C-80F6-1CA968BB81DC}" type="sibTrans" cxnId="{CD1D7B04-34A3-4C24-A865-B1E88ABE054F}">
      <dgm:prSet/>
      <dgm:spPr/>
      <dgm:t>
        <a:bodyPr/>
        <a:lstStyle/>
        <a:p>
          <a:endParaRPr lang="en-US"/>
        </a:p>
      </dgm:t>
    </dgm:pt>
    <dgm:pt modelId="{EF435909-8416-4605-B4EE-13D61CCEB1C5}">
      <dgm:prSet/>
      <dgm:spPr/>
      <dgm:t>
        <a:bodyPr/>
        <a:lstStyle/>
        <a:p>
          <a:r>
            <a:rPr lang="en-US" dirty="0" err="1">
              <a:solidFill>
                <a:srgbClr val="FFC000"/>
              </a:solidFill>
            </a:rPr>
            <a:t>mobilné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telefóny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obsahujú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tiež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nebezpečné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materiály</a:t>
          </a:r>
          <a:r>
            <a:rPr lang="en-US" dirty="0">
              <a:solidFill>
                <a:srgbClr val="FFC000"/>
              </a:solidFill>
            </a:rPr>
            <a:t>, </a:t>
          </a:r>
          <a:r>
            <a:rPr lang="en-US" dirty="0" err="1">
              <a:solidFill>
                <a:srgbClr val="FFC000"/>
              </a:solidFill>
            </a:rPr>
            <a:t>ako</a:t>
          </a:r>
          <a:r>
            <a:rPr lang="en-US" dirty="0">
              <a:solidFill>
                <a:srgbClr val="FFC000"/>
              </a:solidFill>
            </a:rPr>
            <a:t> je </a:t>
          </a:r>
          <a:r>
            <a:rPr lang="en-US" dirty="0" err="1">
              <a:solidFill>
                <a:srgbClr val="FFC000"/>
              </a:solidFill>
            </a:rPr>
            <a:t>olovo</a:t>
          </a:r>
          <a:r>
            <a:rPr lang="en-US" dirty="0">
              <a:solidFill>
                <a:srgbClr val="FFC000"/>
              </a:solidFill>
            </a:rPr>
            <a:t>, </a:t>
          </a:r>
          <a:r>
            <a:rPr lang="en-US" dirty="0" err="1">
              <a:solidFill>
                <a:srgbClr val="FFC000"/>
              </a:solidFill>
            </a:rPr>
            <a:t>ortuť</a:t>
          </a:r>
          <a:r>
            <a:rPr lang="en-US" dirty="0">
              <a:solidFill>
                <a:srgbClr val="FFC000"/>
              </a:solidFill>
            </a:rPr>
            <a:t>, </a:t>
          </a:r>
          <a:r>
            <a:rPr lang="en-US" dirty="0" err="1">
              <a:solidFill>
                <a:srgbClr val="FFC000"/>
              </a:solidFill>
            </a:rPr>
            <a:t>kadmium</a:t>
          </a:r>
          <a:r>
            <a:rPr lang="en-US" dirty="0">
              <a:solidFill>
                <a:srgbClr val="FFC000"/>
              </a:solidFill>
            </a:rPr>
            <a:t>, </a:t>
          </a:r>
          <a:r>
            <a:rPr lang="en-US" dirty="0" err="1">
              <a:solidFill>
                <a:srgbClr val="FFC000"/>
              </a:solidFill>
            </a:rPr>
            <a:t>arzén</a:t>
          </a:r>
          <a:r>
            <a:rPr lang="en-US" dirty="0">
              <a:solidFill>
                <a:srgbClr val="FFC000"/>
              </a:solidFill>
            </a:rPr>
            <a:t>, z </a:t>
          </a:r>
          <a:r>
            <a:rPr lang="en-US" dirty="0" err="1">
              <a:solidFill>
                <a:srgbClr val="FFC000"/>
              </a:solidFill>
            </a:rPr>
            <a:t>ktorých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mnohé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materiály</a:t>
          </a:r>
          <a:r>
            <a:rPr lang="en-US" dirty="0">
              <a:solidFill>
                <a:srgbClr val="FFC000"/>
              </a:solidFill>
            </a:rPr>
            <a:t> je </a:t>
          </a:r>
          <a:r>
            <a:rPr lang="en-US" dirty="0" err="1">
              <a:solidFill>
                <a:srgbClr val="FFC000"/>
              </a:solidFill>
            </a:rPr>
            <a:t>možné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recyklovať</a:t>
          </a:r>
          <a:r>
            <a:rPr lang="en-US" dirty="0">
              <a:solidFill>
                <a:srgbClr val="FFC000"/>
              </a:solidFill>
            </a:rPr>
            <a:t> a </a:t>
          </a:r>
          <a:r>
            <a:rPr lang="en-US" dirty="0" err="1">
              <a:solidFill>
                <a:srgbClr val="FFC000"/>
              </a:solidFill>
            </a:rPr>
            <a:t>znovu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použiť</a:t>
          </a:r>
          <a:r>
            <a:rPr lang="en-US" dirty="0">
              <a:solidFill>
                <a:srgbClr val="FFC000"/>
              </a:solidFill>
            </a:rPr>
            <a:t>; </a:t>
          </a:r>
          <a:r>
            <a:rPr lang="en-US" dirty="0" err="1">
              <a:solidFill>
                <a:srgbClr val="FFC000"/>
              </a:solidFill>
            </a:rPr>
            <a:t>nemali</a:t>
          </a:r>
          <a:r>
            <a:rPr lang="en-US" dirty="0">
              <a:solidFill>
                <a:srgbClr val="FFC000"/>
              </a:solidFill>
            </a:rPr>
            <a:t> by </a:t>
          </a:r>
          <a:r>
            <a:rPr lang="en-US" dirty="0" err="1">
              <a:solidFill>
                <a:srgbClr val="FFC000"/>
              </a:solidFill>
            </a:rPr>
            <a:t>ísť</a:t>
          </a:r>
          <a:r>
            <a:rPr lang="en-US" dirty="0">
              <a:solidFill>
                <a:srgbClr val="FFC000"/>
              </a:solidFill>
            </a:rPr>
            <a:t> do </a:t>
          </a:r>
          <a:r>
            <a:rPr lang="en-US" dirty="0" err="1">
              <a:solidFill>
                <a:srgbClr val="FFC000"/>
              </a:solidFill>
            </a:rPr>
            <a:t>skládky</a:t>
          </a:r>
          <a:r>
            <a:rPr lang="en-US" dirty="0">
              <a:solidFill>
                <a:srgbClr val="FFC000"/>
              </a:solidFill>
            </a:rPr>
            <a:t>, </a:t>
          </a:r>
          <a:r>
            <a:rPr lang="en-US" dirty="0" err="1">
              <a:solidFill>
                <a:srgbClr val="FFC000"/>
              </a:solidFill>
            </a:rPr>
            <a:t>kde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môžu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znečistiť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ovzdušie</a:t>
          </a:r>
          <a:r>
            <a:rPr lang="en-US" dirty="0">
              <a:solidFill>
                <a:srgbClr val="FFC000"/>
              </a:solidFill>
            </a:rPr>
            <a:t>, </a:t>
          </a:r>
          <a:r>
            <a:rPr lang="en-US" dirty="0" err="1">
              <a:solidFill>
                <a:srgbClr val="FFC000"/>
              </a:solidFill>
            </a:rPr>
            <a:t>pôdu</a:t>
          </a:r>
          <a:r>
            <a:rPr lang="en-US" dirty="0">
              <a:solidFill>
                <a:srgbClr val="FFC000"/>
              </a:solidFill>
            </a:rPr>
            <a:t> a </a:t>
          </a:r>
          <a:r>
            <a:rPr lang="en-US" dirty="0" err="1">
              <a:solidFill>
                <a:srgbClr val="FFC000"/>
              </a:solidFill>
            </a:rPr>
            <a:t>podzemnú</a:t>
          </a:r>
          <a:r>
            <a:rPr lang="en-US" dirty="0">
              <a:solidFill>
                <a:srgbClr val="FFC000"/>
              </a:solidFill>
            </a:rPr>
            <a:t> </a:t>
          </a:r>
          <a:r>
            <a:rPr lang="en-US" dirty="0" err="1">
              <a:solidFill>
                <a:srgbClr val="FFC000"/>
              </a:solidFill>
            </a:rPr>
            <a:t>vodu</a:t>
          </a:r>
          <a:endParaRPr lang="en-US" dirty="0">
            <a:solidFill>
              <a:srgbClr val="FFC000"/>
            </a:solidFill>
          </a:endParaRPr>
        </a:p>
      </dgm:t>
    </dgm:pt>
    <dgm:pt modelId="{A7CC9568-16EB-48AE-A709-B70B345308BE}" type="parTrans" cxnId="{D0DC6CB5-E672-4E8D-9201-0F9961DCAB7E}">
      <dgm:prSet/>
      <dgm:spPr/>
      <dgm:t>
        <a:bodyPr/>
        <a:lstStyle/>
        <a:p>
          <a:endParaRPr lang="en-US"/>
        </a:p>
      </dgm:t>
    </dgm:pt>
    <dgm:pt modelId="{82DB30E6-19F4-4DEC-942B-81F184A7413B}" type="sibTrans" cxnId="{D0DC6CB5-E672-4E8D-9201-0F9961DCAB7E}">
      <dgm:prSet/>
      <dgm:spPr/>
      <dgm:t>
        <a:bodyPr/>
        <a:lstStyle/>
        <a:p>
          <a:endParaRPr lang="en-US"/>
        </a:p>
      </dgm:t>
    </dgm:pt>
    <dgm:pt modelId="{45B111D4-CFB9-49F5-9C3C-72CDB62A3E57}" type="pres">
      <dgm:prSet presAssocID="{F15327C8-5423-488F-B9DE-262912B0E93D}" presName="linear" presStyleCnt="0">
        <dgm:presLayoutVars>
          <dgm:animLvl val="lvl"/>
          <dgm:resizeHandles val="exact"/>
        </dgm:presLayoutVars>
      </dgm:prSet>
      <dgm:spPr/>
    </dgm:pt>
    <dgm:pt modelId="{CC866F4B-46FF-4B1E-8D6B-FD44A0D15F07}" type="pres">
      <dgm:prSet presAssocID="{B553B22D-87D9-46CB-A4E4-E1001D96373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7A9C280-40ED-400A-8DB5-F34A95B49EB7}" type="pres">
      <dgm:prSet presAssocID="{1D2B25E8-8B61-4A8F-B667-C7CA8B34FFCB}" presName="spacer" presStyleCnt="0"/>
      <dgm:spPr/>
    </dgm:pt>
    <dgm:pt modelId="{AA93EBC4-7436-4039-AA78-588DA4783CCE}" type="pres">
      <dgm:prSet presAssocID="{E1F07A05-328D-4CDD-89DD-E472E0891E8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05058BE-2DE8-426D-9376-4714E34661BF}" type="pres">
      <dgm:prSet presAssocID="{0BBC8F44-C6BE-4B9C-80F6-1CA968BB81DC}" presName="spacer" presStyleCnt="0"/>
      <dgm:spPr/>
    </dgm:pt>
    <dgm:pt modelId="{6FBEFCFB-06BA-46A0-8E43-95E9C76D6048}" type="pres">
      <dgm:prSet presAssocID="{EF435909-8416-4605-B4EE-13D61CCEB1C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D1D7B04-34A3-4C24-A865-B1E88ABE054F}" srcId="{F15327C8-5423-488F-B9DE-262912B0E93D}" destId="{E1F07A05-328D-4CDD-89DD-E472E0891E86}" srcOrd="1" destOrd="0" parTransId="{53C81121-D5E1-413D-9FDC-45EE51A7C21F}" sibTransId="{0BBC8F44-C6BE-4B9C-80F6-1CA968BB81DC}"/>
    <dgm:cxn modelId="{B7DAB21B-C513-4931-8977-782A1ADEE455}" type="presOf" srcId="{B553B22D-87D9-46CB-A4E4-E1001D96373B}" destId="{CC866F4B-46FF-4B1E-8D6B-FD44A0D15F07}" srcOrd="0" destOrd="0" presId="urn:microsoft.com/office/officeart/2005/8/layout/vList2"/>
    <dgm:cxn modelId="{5F1B4570-9A47-4ADA-AF5B-81D70CE00CCE}" srcId="{F15327C8-5423-488F-B9DE-262912B0E93D}" destId="{B553B22D-87D9-46CB-A4E4-E1001D96373B}" srcOrd="0" destOrd="0" parTransId="{EDE46D5F-6A2F-4490-AD61-07C093F26B3C}" sibTransId="{1D2B25E8-8B61-4A8F-B667-C7CA8B34FFCB}"/>
    <dgm:cxn modelId="{18D2CA77-051A-477E-97E4-2BD7F0EE47D7}" type="presOf" srcId="{F15327C8-5423-488F-B9DE-262912B0E93D}" destId="{45B111D4-CFB9-49F5-9C3C-72CDB62A3E57}" srcOrd="0" destOrd="0" presId="urn:microsoft.com/office/officeart/2005/8/layout/vList2"/>
    <dgm:cxn modelId="{D0DC6CB5-E672-4E8D-9201-0F9961DCAB7E}" srcId="{F15327C8-5423-488F-B9DE-262912B0E93D}" destId="{EF435909-8416-4605-B4EE-13D61CCEB1C5}" srcOrd="2" destOrd="0" parTransId="{A7CC9568-16EB-48AE-A709-B70B345308BE}" sibTransId="{82DB30E6-19F4-4DEC-942B-81F184A7413B}"/>
    <dgm:cxn modelId="{8A4095C2-C812-4C1B-A555-4E495F0C8D2C}" type="presOf" srcId="{EF435909-8416-4605-B4EE-13D61CCEB1C5}" destId="{6FBEFCFB-06BA-46A0-8E43-95E9C76D6048}" srcOrd="0" destOrd="0" presId="urn:microsoft.com/office/officeart/2005/8/layout/vList2"/>
    <dgm:cxn modelId="{A78844EB-52B5-430E-AEF9-C5098C4A3620}" type="presOf" srcId="{E1F07A05-328D-4CDD-89DD-E472E0891E86}" destId="{AA93EBC4-7436-4039-AA78-588DA4783CCE}" srcOrd="0" destOrd="0" presId="urn:microsoft.com/office/officeart/2005/8/layout/vList2"/>
    <dgm:cxn modelId="{5356825A-4017-477F-BA44-1756978ACEDD}" type="presParOf" srcId="{45B111D4-CFB9-49F5-9C3C-72CDB62A3E57}" destId="{CC866F4B-46FF-4B1E-8D6B-FD44A0D15F07}" srcOrd="0" destOrd="0" presId="urn:microsoft.com/office/officeart/2005/8/layout/vList2"/>
    <dgm:cxn modelId="{2606C113-E97C-4EED-8CF7-1E428F9E56AB}" type="presParOf" srcId="{45B111D4-CFB9-49F5-9C3C-72CDB62A3E57}" destId="{F7A9C280-40ED-400A-8DB5-F34A95B49EB7}" srcOrd="1" destOrd="0" presId="urn:microsoft.com/office/officeart/2005/8/layout/vList2"/>
    <dgm:cxn modelId="{DC8B8F08-E9A1-4191-B3E4-E87532AB3568}" type="presParOf" srcId="{45B111D4-CFB9-49F5-9C3C-72CDB62A3E57}" destId="{AA93EBC4-7436-4039-AA78-588DA4783CCE}" srcOrd="2" destOrd="0" presId="urn:microsoft.com/office/officeart/2005/8/layout/vList2"/>
    <dgm:cxn modelId="{03DC8F06-9A60-4AA1-9BE7-443F333E5FBB}" type="presParOf" srcId="{45B111D4-CFB9-49F5-9C3C-72CDB62A3E57}" destId="{005058BE-2DE8-426D-9376-4714E34661BF}" srcOrd="3" destOrd="0" presId="urn:microsoft.com/office/officeart/2005/8/layout/vList2"/>
    <dgm:cxn modelId="{D56B12D5-37DE-4549-B9DA-52CFEC250988}" type="presParOf" srcId="{45B111D4-CFB9-49F5-9C3C-72CDB62A3E57}" destId="{6FBEFCFB-06BA-46A0-8E43-95E9C76D604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866F4B-46FF-4B1E-8D6B-FD44A0D15F07}">
      <dsp:nvSpPr>
        <dsp:cNvPr id="0" name=""/>
        <dsp:cNvSpPr/>
      </dsp:nvSpPr>
      <dsp:spPr>
        <a:xfrm>
          <a:off x="0" y="98259"/>
          <a:ext cx="4572002" cy="12021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1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solidFill>
                <a:srgbClr val="FFC000"/>
              </a:solidFill>
            </a:rPr>
            <a:t>recyklácia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len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jedného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mobilného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telefónu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šetrí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dostatok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energie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na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napájanie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notebooku</a:t>
          </a:r>
          <a:r>
            <a:rPr lang="en-US" sz="1400" kern="1200" dirty="0">
              <a:solidFill>
                <a:srgbClr val="FFC000"/>
              </a:solidFill>
            </a:rPr>
            <a:t> po </a:t>
          </a:r>
          <a:r>
            <a:rPr lang="en-US" sz="1400" kern="1200" dirty="0" err="1">
              <a:solidFill>
                <a:srgbClr val="FFC000"/>
              </a:solidFill>
            </a:rPr>
            <a:t>dobu</a:t>
          </a:r>
          <a:r>
            <a:rPr lang="en-US" sz="1400" kern="1200" dirty="0">
              <a:solidFill>
                <a:srgbClr val="FFC000"/>
              </a:solidFill>
            </a:rPr>
            <a:t> 44 </a:t>
          </a:r>
          <a:r>
            <a:rPr lang="en-US" sz="1400" kern="1200" dirty="0" err="1">
              <a:solidFill>
                <a:srgbClr val="FFC000"/>
              </a:solidFill>
            </a:rPr>
            <a:t>hodín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58684" y="156943"/>
        <a:ext cx="4454634" cy="1084786"/>
      </dsp:txXfrm>
    </dsp:sp>
    <dsp:sp modelId="{AA93EBC4-7436-4039-AA78-588DA4783CCE}">
      <dsp:nvSpPr>
        <dsp:cNvPr id="0" name=""/>
        <dsp:cNvSpPr/>
      </dsp:nvSpPr>
      <dsp:spPr>
        <a:xfrm>
          <a:off x="0" y="1340734"/>
          <a:ext cx="4572002" cy="12021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1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solidFill>
                <a:srgbClr val="FFC000"/>
              </a:solidFill>
            </a:rPr>
            <a:t>pri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recyklovaní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každého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jedného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miliónu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mobilných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telefónov</a:t>
          </a:r>
          <a:r>
            <a:rPr lang="en-US" sz="1400" kern="1200" dirty="0">
              <a:solidFill>
                <a:srgbClr val="FFC000"/>
              </a:solidFill>
            </a:rPr>
            <a:t>, </a:t>
          </a:r>
          <a:r>
            <a:rPr lang="en-US" sz="1400" kern="1200" dirty="0" err="1">
              <a:solidFill>
                <a:srgbClr val="FFC000"/>
              </a:solidFill>
            </a:rPr>
            <a:t>môžeme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získať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späť</a:t>
          </a:r>
          <a:r>
            <a:rPr lang="en-US" sz="1400" kern="1200" dirty="0">
              <a:solidFill>
                <a:srgbClr val="FFC000"/>
              </a:solidFill>
            </a:rPr>
            <a:t> 75 </a:t>
          </a:r>
          <a:r>
            <a:rPr lang="en-US" sz="1400" kern="1200" dirty="0" err="1">
              <a:solidFill>
                <a:srgbClr val="FFC000"/>
              </a:solidFill>
            </a:rPr>
            <a:t>libier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zlata</a:t>
          </a:r>
          <a:r>
            <a:rPr lang="en-US" sz="1400" kern="1200" dirty="0">
              <a:solidFill>
                <a:srgbClr val="FFC000"/>
              </a:solidFill>
            </a:rPr>
            <a:t>, 772 </a:t>
          </a:r>
          <a:r>
            <a:rPr lang="en-US" sz="1400" kern="1200" dirty="0" err="1">
              <a:solidFill>
                <a:srgbClr val="FFC000"/>
              </a:solidFill>
            </a:rPr>
            <a:t>libier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striebra</a:t>
          </a:r>
          <a:r>
            <a:rPr lang="en-US" sz="1400" kern="1200" dirty="0">
              <a:solidFill>
                <a:srgbClr val="FFC000"/>
              </a:solidFill>
            </a:rPr>
            <a:t>, 33 </a:t>
          </a:r>
          <a:r>
            <a:rPr lang="en-US" sz="1400" kern="1200" dirty="0" err="1">
              <a:solidFill>
                <a:srgbClr val="FFC000"/>
              </a:solidFill>
            </a:rPr>
            <a:t>libier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paládia</a:t>
          </a:r>
          <a:r>
            <a:rPr lang="en-US" sz="1400" kern="1200" dirty="0">
              <a:solidFill>
                <a:srgbClr val="FFC000"/>
              </a:solidFill>
            </a:rPr>
            <a:t> a 35,274 </a:t>
          </a:r>
          <a:r>
            <a:rPr lang="en-US" sz="1400" kern="1200" dirty="0" err="1">
              <a:solidFill>
                <a:srgbClr val="FFC000"/>
              </a:solidFill>
            </a:rPr>
            <a:t>libier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medi</a:t>
          </a:r>
          <a:r>
            <a:rPr lang="en-US" sz="1400" kern="1200" dirty="0">
              <a:solidFill>
                <a:srgbClr val="FFC000"/>
              </a:solidFill>
            </a:rPr>
            <a:t>; </a:t>
          </a:r>
          <a:r>
            <a:rPr lang="en-US" sz="1400" kern="1200" dirty="0" err="1">
              <a:solidFill>
                <a:srgbClr val="FFC000"/>
              </a:solidFill>
            </a:rPr>
            <a:t>mobilné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telefóny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tiež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obsahujú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cín</a:t>
          </a:r>
          <a:r>
            <a:rPr lang="en-US" sz="1400" kern="1200" dirty="0">
              <a:solidFill>
                <a:srgbClr val="FFC000"/>
              </a:solidFill>
            </a:rPr>
            <a:t>, </a:t>
          </a:r>
          <a:r>
            <a:rPr lang="en-US" sz="1400" kern="1200" dirty="0" err="1">
              <a:solidFill>
                <a:srgbClr val="FFC000"/>
              </a:solidFill>
            </a:rPr>
            <a:t>zinok</a:t>
          </a:r>
          <a:r>
            <a:rPr lang="en-US" sz="1400" kern="1200" dirty="0">
              <a:solidFill>
                <a:srgbClr val="FFC000"/>
              </a:solidFill>
            </a:rPr>
            <a:t> a </a:t>
          </a:r>
          <a:r>
            <a:rPr lang="en-US" sz="1400" kern="1200" dirty="0" err="1">
              <a:solidFill>
                <a:srgbClr val="FFC000"/>
              </a:solidFill>
            </a:rPr>
            <a:t>platinu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58684" y="1399418"/>
        <a:ext cx="4454634" cy="1084786"/>
      </dsp:txXfrm>
    </dsp:sp>
    <dsp:sp modelId="{6FBEFCFB-06BA-46A0-8E43-95E9C76D6048}">
      <dsp:nvSpPr>
        <dsp:cNvPr id="0" name=""/>
        <dsp:cNvSpPr/>
      </dsp:nvSpPr>
      <dsp:spPr>
        <a:xfrm>
          <a:off x="0" y="2583208"/>
          <a:ext cx="4572002" cy="12021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15240" dir="5400000" algn="tl" rotWithShape="0">
            <a:srgbClr val="000000">
              <a:alpha val="7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contourW="9525" prstMaterial="flat">
          <a:bevelT w="0" h="0" prst="coolSlant"/>
          <a:contourClr>
            <a:schemeClr val="accent1">
              <a:hueOff val="0"/>
              <a:satOff val="0"/>
              <a:lumOff val="0"/>
              <a:alphaOff val="0"/>
              <a:shade val="35000"/>
              <a:satMod val="13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>
              <a:solidFill>
                <a:srgbClr val="FFC000"/>
              </a:solidFill>
            </a:rPr>
            <a:t>mobilné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telefóny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obsahujú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tiež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nebezpečné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materiály</a:t>
          </a:r>
          <a:r>
            <a:rPr lang="en-US" sz="1400" kern="1200" dirty="0">
              <a:solidFill>
                <a:srgbClr val="FFC000"/>
              </a:solidFill>
            </a:rPr>
            <a:t>, </a:t>
          </a:r>
          <a:r>
            <a:rPr lang="en-US" sz="1400" kern="1200" dirty="0" err="1">
              <a:solidFill>
                <a:srgbClr val="FFC000"/>
              </a:solidFill>
            </a:rPr>
            <a:t>ako</a:t>
          </a:r>
          <a:r>
            <a:rPr lang="en-US" sz="1400" kern="1200" dirty="0">
              <a:solidFill>
                <a:srgbClr val="FFC000"/>
              </a:solidFill>
            </a:rPr>
            <a:t> je </a:t>
          </a:r>
          <a:r>
            <a:rPr lang="en-US" sz="1400" kern="1200" dirty="0" err="1">
              <a:solidFill>
                <a:srgbClr val="FFC000"/>
              </a:solidFill>
            </a:rPr>
            <a:t>olovo</a:t>
          </a:r>
          <a:r>
            <a:rPr lang="en-US" sz="1400" kern="1200" dirty="0">
              <a:solidFill>
                <a:srgbClr val="FFC000"/>
              </a:solidFill>
            </a:rPr>
            <a:t>, </a:t>
          </a:r>
          <a:r>
            <a:rPr lang="en-US" sz="1400" kern="1200" dirty="0" err="1">
              <a:solidFill>
                <a:srgbClr val="FFC000"/>
              </a:solidFill>
            </a:rPr>
            <a:t>ortuť</a:t>
          </a:r>
          <a:r>
            <a:rPr lang="en-US" sz="1400" kern="1200" dirty="0">
              <a:solidFill>
                <a:srgbClr val="FFC000"/>
              </a:solidFill>
            </a:rPr>
            <a:t>, </a:t>
          </a:r>
          <a:r>
            <a:rPr lang="en-US" sz="1400" kern="1200" dirty="0" err="1">
              <a:solidFill>
                <a:srgbClr val="FFC000"/>
              </a:solidFill>
            </a:rPr>
            <a:t>kadmium</a:t>
          </a:r>
          <a:r>
            <a:rPr lang="en-US" sz="1400" kern="1200" dirty="0">
              <a:solidFill>
                <a:srgbClr val="FFC000"/>
              </a:solidFill>
            </a:rPr>
            <a:t>, </a:t>
          </a:r>
          <a:r>
            <a:rPr lang="en-US" sz="1400" kern="1200" dirty="0" err="1">
              <a:solidFill>
                <a:srgbClr val="FFC000"/>
              </a:solidFill>
            </a:rPr>
            <a:t>arzén</a:t>
          </a:r>
          <a:r>
            <a:rPr lang="en-US" sz="1400" kern="1200" dirty="0">
              <a:solidFill>
                <a:srgbClr val="FFC000"/>
              </a:solidFill>
            </a:rPr>
            <a:t>, z </a:t>
          </a:r>
          <a:r>
            <a:rPr lang="en-US" sz="1400" kern="1200" dirty="0" err="1">
              <a:solidFill>
                <a:srgbClr val="FFC000"/>
              </a:solidFill>
            </a:rPr>
            <a:t>ktorých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mnohé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materiály</a:t>
          </a:r>
          <a:r>
            <a:rPr lang="en-US" sz="1400" kern="1200" dirty="0">
              <a:solidFill>
                <a:srgbClr val="FFC000"/>
              </a:solidFill>
            </a:rPr>
            <a:t> je </a:t>
          </a:r>
          <a:r>
            <a:rPr lang="en-US" sz="1400" kern="1200" dirty="0" err="1">
              <a:solidFill>
                <a:srgbClr val="FFC000"/>
              </a:solidFill>
            </a:rPr>
            <a:t>možné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recyklovať</a:t>
          </a:r>
          <a:r>
            <a:rPr lang="en-US" sz="1400" kern="1200" dirty="0">
              <a:solidFill>
                <a:srgbClr val="FFC000"/>
              </a:solidFill>
            </a:rPr>
            <a:t> a </a:t>
          </a:r>
          <a:r>
            <a:rPr lang="en-US" sz="1400" kern="1200" dirty="0" err="1">
              <a:solidFill>
                <a:srgbClr val="FFC000"/>
              </a:solidFill>
            </a:rPr>
            <a:t>znovu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použiť</a:t>
          </a:r>
          <a:r>
            <a:rPr lang="en-US" sz="1400" kern="1200" dirty="0">
              <a:solidFill>
                <a:srgbClr val="FFC000"/>
              </a:solidFill>
            </a:rPr>
            <a:t>; </a:t>
          </a:r>
          <a:r>
            <a:rPr lang="en-US" sz="1400" kern="1200" dirty="0" err="1">
              <a:solidFill>
                <a:srgbClr val="FFC000"/>
              </a:solidFill>
            </a:rPr>
            <a:t>nemali</a:t>
          </a:r>
          <a:r>
            <a:rPr lang="en-US" sz="1400" kern="1200" dirty="0">
              <a:solidFill>
                <a:srgbClr val="FFC000"/>
              </a:solidFill>
            </a:rPr>
            <a:t> by </a:t>
          </a:r>
          <a:r>
            <a:rPr lang="en-US" sz="1400" kern="1200" dirty="0" err="1">
              <a:solidFill>
                <a:srgbClr val="FFC000"/>
              </a:solidFill>
            </a:rPr>
            <a:t>ísť</a:t>
          </a:r>
          <a:r>
            <a:rPr lang="en-US" sz="1400" kern="1200" dirty="0">
              <a:solidFill>
                <a:srgbClr val="FFC000"/>
              </a:solidFill>
            </a:rPr>
            <a:t> do </a:t>
          </a:r>
          <a:r>
            <a:rPr lang="en-US" sz="1400" kern="1200" dirty="0" err="1">
              <a:solidFill>
                <a:srgbClr val="FFC000"/>
              </a:solidFill>
            </a:rPr>
            <a:t>skládky</a:t>
          </a:r>
          <a:r>
            <a:rPr lang="en-US" sz="1400" kern="1200" dirty="0">
              <a:solidFill>
                <a:srgbClr val="FFC000"/>
              </a:solidFill>
            </a:rPr>
            <a:t>, </a:t>
          </a:r>
          <a:r>
            <a:rPr lang="en-US" sz="1400" kern="1200" dirty="0" err="1">
              <a:solidFill>
                <a:srgbClr val="FFC000"/>
              </a:solidFill>
            </a:rPr>
            <a:t>kde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môžu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znečistiť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ovzdušie</a:t>
          </a:r>
          <a:r>
            <a:rPr lang="en-US" sz="1400" kern="1200" dirty="0">
              <a:solidFill>
                <a:srgbClr val="FFC000"/>
              </a:solidFill>
            </a:rPr>
            <a:t>, </a:t>
          </a:r>
          <a:r>
            <a:rPr lang="en-US" sz="1400" kern="1200" dirty="0" err="1">
              <a:solidFill>
                <a:srgbClr val="FFC000"/>
              </a:solidFill>
            </a:rPr>
            <a:t>pôdu</a:t>
          </a:r>
          <a:r>
            <a:rPr lang="en-US" sz="1400" kern="1200" dirty="0">
              <a:solidFill>
                <a:srgbClr val="FFC000"/>
              </a:solidFill>
            </a:rPr>
            <a:t> a </a:t>
          </a:r>
          <a:r>
            <a:rPr lang="en-US" sz="1400" kern="1200" dirty="0" err="1">
              <a:solidFill>
                <a:srgbClr val="FFC000"/>
              </a:solidFill>
            </a:rPr>
            <a:t>podzemnú</a:t>
          </a:r>
          <a:r>
            <a:rPr lang="en-US" sz="1400" kern="1200" dirty="0">
              <a:solidFill>
                <a:srgbClr val="FFC000"/>
              </a:solidFill>
            </a:rPr>
            <a:t> </a:t>
          </a:r>
          <a:r>
            <a:rPr lang="en-US" sz="1400" kern="1200" dirty="0" err="1">
              <a:solidFill>
                <a:srgbClr val="FFC000"/>
              </a:solidFill>
            </a:rPr>
            <a:t>vodu</a:t>
          </a:r>
          <a:endParaRPr lang="en-US" sz="1400" kern="1200" dirty="0">
            <a:solidFill>
              <a:srgbClr val="FFC000"/>
            </a:solidFill>
          </a:endParaRPr>
        </a:p>
      </dsp:txBody>
      <dsp:txXfrm>
        <a:off x="58684" y="2641892"/>
        <a:ext cx="4454634" cy="10847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9E016143-E03C-4CFD-AFDC-14E5BDEA754C}" type="datetimeFigureOut">
              <a:rPr lang="en-US" dirty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35327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dirty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87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dirty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59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94063-DF36-4330-A365-08DA1FA5B7D6}" type="datetimeFigureOut">
              <a:rPr lang="en-US" dirty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84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dirty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42719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dirty="0"/>
              <a:pPr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910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dirty="0"/>
              <a:pPr/>
              <a:t>10/25/2021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62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dirty="0"/>
              <a:pPr/>
              <a:t>10/25/2021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52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dirty="0"/>
              <a:pPr/>
              <a:t>10/25/2021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67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dirty="0"/>
              <a:pPr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532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blipFill>
            <a:blip r:embed="rId2" cstate="print"/>
            <a:stretch>
              <a:fillRect/>
            </a:stretch>
          </a:blip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440AA-91A0-436F-8FDB-C0F939DCAE21}" type="datetimeFigureOut">
              <a:rPr lang="en-US" dirty="0"/>
              <a:pPr/>
              <a:t>10/25/2021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73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dirty="0"/>
              <a:pPr/>
              <a:t>10/25/2021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15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techbox.dennikn.sk/krvave-mobily-zivia-detskych-otrokov/" TargetMode="External"/><Relationship Id="rId3" Type="http://schemas.openxmlformats.org/officeDocument/2006/relationships/hyperlink" Target="https://www.greelane.com/sk/science-tech-math/spolo%C4%8Densk%C3%A9-vedy/why-recycle-cell-phones-1204065/" TargetMode="External"/><Relationship Id="rId7" Type="http://schemas.openxmlformats.org/officeDocument/2006/relationships/hyperlink" Target="https://cepa.priateliazeme.sk/nas-archiv/zo-sveta/1184-kongo-tazba-koltanu-v-atmosfere-teroru" TargetMode="External"/><Relationship Id="rId2" Type="http://schemas.openxmlformats.org/officeDocument/2006/relationships/hyperlink" Target="https://finweb.hnonline.sk/ekonomika/514069-krvave-mobily-vo-vrecku-ich-nosi-vacsina-z-na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ergoportal.org/images/dokumenty/po_rekonstrukcii/zdroje_vystava_sk_web.pdf" TargetMode="External"/><Relationship Id="rId5" Type="http://schemas.openxmlformats.org/officeDocument/2006/relationships/hyperlink" Target="https://www.europarl.europa.eu/news/sk/headlines/world/20170314STO66681/europsky-parlament-chce-aby-si-firmy-davali-pozor-odkial-dovazaju-nerasty" TargetMode="External"/><Relationship Id="rId4" Type="http://schemas.openxmlformats.org/officeDocument/2006/relationships/hyperlink" Target="https://www.youtube.com/watch?v=5CLC2bWxE80&amp;list=PL7sVx2Dm0ebpcLv6zb8a7LZnTZXXnxHg4&amp;index=6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fhr4Gxb1nqO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B0431E-0B04-44A1-9C51-531E28D18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BE5AD-5472-42CF-8EF6-ADCF23283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79" y="86038"/>
            <a:ext cx="9663704" cy="1595638"/>
          </a:xfrm>
        </p:spPr>
        <p:txBody>
          <a:bodyPr>
            <a:normAutofit/>
          </a:bodyPr>
          <a:lstStyle/>
          <a:p>
            <a:r>
              <a:rPr lang="en-US" sz="2700" b="1" dirty="0">
                <a:ea typeface="+mj-lt"/>
                <a:cs typeface="+mj-lt"/>
              </a:rPr>
              <a:t>                                 </a:t>
            </a:r>
            <a:r>
              <a:rPr lang="en-US" sz="2700" b="1" dirty="0">
                <a:solidFill>
                  <a:schemeClr val="accent3">
                    <a:lumMod val="75000"/>
                  </a:schemeClr>
                </a:solidFill>
                <a:ea typeface="+mj-lt"/>
                <a:cs typeface="+mj-lt"/>
              </a:rPr>
              <a:t>CESTA MOBILU                                     </a:t>
            </a:r>
            <a:endParaRPr lang="en-US" sz="27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ea typeface="+mj-lt"/>
                <a:cs typeface="+mj-lt"/>
              </a:rPr>
              <a:t> 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ea typeface="+mj-lt"/>
                <a:cs typeface="+mj-lt"/>
              </a:rPr>
              <a:t> 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A271C-B642-4FD7-87E6-96788BF44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304661"/>
            <a:ext cx="8595360" cy="38754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ŤAŽBA KRVAVÝCH NERASTOV 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en-US" sz="4000" dirty="0"/>
          </a:p>
          <a:p>
            <a:pPr algn="ctr"/>
            <a:endParaRPr lang="en-US" sz="4000" dirty="0"/>
          </a:p>
          <a:p>
            <a:pPr algn="ctr">
              <a:buNone/>
            </a:pPr>
            <a:r>
              <a:rPr lang="en-US" dirty="0" err="1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Cirkevná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základná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škola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sv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.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Michala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,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Volgogradská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 2,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Michalovce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 </a:t>
            </a:r>
          </a:p>
          <a:p>
            <a:pPr algn="ctr">
              <a:buNone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ea typeface="+mn-lt"/>
                <a:cs typeface="+mn-lt"/>
              </a:rPr>
              <a:t>  2021 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424749-EEE0-49C9-9ABF-97B171A3EA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567A0971-18AE-4350-ADA4-DB3D217ED67C}"/>
              </a:ext>
            </a:extLst>
          </p:cNvPr>
          <p:cNvSpPr txBox="1"/>
          <p:nvPr/>
        </p:nvSpPr>
        <p:spPr>
          <a:xfrm>
            <a:off x="1623526" y="1068729"/>
            <a:ext cx="86992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400" dirty="0">
                <a:solidFill>
                  <a:schemeClr val="accent3">
                    <a:lumMod val="75000"/>
                  </a:schemeClr>
                </a:solidFill>
              </a:rPr>
              <a:t>K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reatívna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 a 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geografická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 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úloha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 s 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rovesníckym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 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</a:rPr>
              <a:t>vyučovaním</a:t>
            </a:r>
            <a:endParaRPr lang="sk-SK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907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6">
            <a:extLst>
              <a:ext uri="{FF2B5EF4-FFF2-40B4-BE49-F238E27FC236}">
                <a16:creationId xmlns:a16="http://schemas.microsoft.com/office/drawing/2014/main" id="{33801627-6861-4EA9-BE98-E0CE33A89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43466" cy="6858000"/>
          </a:xfrm>
          <a:prstGeom prst="rect">
            <a:avLst/>
          </a:prstGeom>
          <a:solidFill>
            <a:srgbClr val="0D0D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93C1483F-490E-4C8A-8765-1F8AF0C67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0"/>
            <a:ext cx="3736189" cy="6858000"/>
          </a:xfrm>
          <a:prstGeom prst="rect">
            <a:avLst/>
          </a:prstGeom>
          <a:solidFill>
            <a:srgbClr val="2929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D92D3B-698B-4563-92C1-C3943326B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7" y="643466"/>
            <a:ext cx="3289561" cy="5528734"/>
          </a:xfrm>
          <a:noFill/>
        </p:spPr>
        <p:txBody>
          <a:bodyPr anchor="t">
            <a:normAutofit/>
          </a:bodyPr>
          <a:lstStyle/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  <a:ea typeface="+mj-lt"/>
                <a:cs typeface="+mj-lt"/>
              </a:rPr>
              <a:t>VÝZNAM RECYKLÁCIE MOBILOV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en-US" sz="2800" dirty="0">
              <a:solidFill>
                <a:srgbClr val="FFFFFF"/>
              </a:solidFill>
            </a:endParaRPr>
          </a:p>
        </p:txBody>
      </p:sp>
      <p:sp useBgFill="1">
        <p:nvSpPr>
          <p:cNvPr id="27" name="Rectangle 20">
            <a:extLst>
              <a:ext uri="{FF2B5EF4-FFF2-40B4-BE49-F238E27FC236}">
                <a16:creationId xmlns:a16="http://schemas.microsoft.com/office/drawing/2014/main" id="{0249BF42-D05C-4553-9417-7B8695759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9654" y="0"/>
            <a:ext cx="691318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2DB8F-FC16-4EEE-82F9-11FB1C110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1897" y="1492898"/>
            <a:ext cx="6404905" cy="472163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mobilné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telefóny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obsahujú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drah</a:t>
            </a:r>
            <a:r>
              <a:rPr lang="sk-SK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é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kov</a:t>
            </a:r>
            <a:r>
              <a:rPr lang="sk-SK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y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, me</a:t>
            </a:r>
            <a:r>
              <a:rPr lang="sk-SK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ď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 a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plastick</a:t>
            </a:r>
            <a:r>
              <a:rPr lang="sk-SK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é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 hm</a:t>
            </a:r>
            <a:r>
              <a:rPr lang="sk-SK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oty</a:t>
            </a:r>
            <a:endParaRPr lang="sk-SK" sz="2400" dirty="0">
              <a:solidFill>
                <a:schemeClr val="accent3">
                  <a:lumMod val="50000"/>
                </a:schemeClr>
              </a:solidFill>
              <a:cs typeface="Times New Roman"/>
            </a:endParaRPr>
          </a:p>
          <a:p>
            <a:pPr marL="0" indent="0">
              <a:buNone/>
            </a:pP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recyklácia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alebo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opätovné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použitie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mobilných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telefónov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šetrí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nielen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tieto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cenné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materiály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, ale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tiež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bráni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vzduchu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 a </a:t>
            </a:r>
            <a:r>
              <a:rPr lang="sk-SK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znečisteniu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 </a:t>
            </a:r>
            <a:r>
              <a:rPr lang="sk-SK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vody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 a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znižuje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 </a:t>
            </a:r>
            <a:r>
              <a:rPr lang="sk-SK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emisie skleníkových plynov,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emisie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,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ku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ktorým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dochádza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pri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výrobe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 a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pri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ťažbe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 a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spracovaní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surovej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cs typeface="Times New Roman"/>
              </a:rPr>
              <a:t>materiály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8299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1A5C5-CDDC-4997-952F-6798B3CFB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4" y="354564"/>
            <a:ext cx="4534047" cy="146490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DÔVODY, PREČO RECYKLOVAŤ </a:t>
            </a:r>
            <a:b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</a:b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MOBILNÉ TELEFÓNY</a:t>
            </a:r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Obrázok 10" descr="Obrázok, na ktorom je zelené, pestrofarebné&#10;&#10;Automaticky generovaný popis">
            <a:extLst>
              <a:ext uri="{FF2B5EF4-FFF2-40B4-BE49-F238E27FC236}">
                <a16:creationId xmlns:a16="http://schemas.microsoft.com/office/drawing/2014/main" id="{AFA40DF2-8A10-41D8-B3E1-82CC7C63A4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8372" r="14974"/>
          <a:stretch/>
        </p:blipFill>
        <p:spPr>
          <a:xfrm>
            <a:off x="20" y="10"/>
            <a:ext cx="6094799" cy="6857990"/>
          </a:xfrm>
          <a:prstGeom prst="rect">
            <a:avLst/>
          </a:prstGeom>
        </p:spPr>
      </p:pic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918A2DD9-7017-4402-BDF1-93B0B314E0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089598"/>
              </p:ext>
            </p:extLst>
          </p:nvPr>
        </p:nvGraphicFramePr>
        <p:xfrm>
          <a:off x="6420463" y="2435290"/>
          <a:ext cx="4572002" cy="3883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31772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CDAF2-6D4D-4FA6-A3D4-97AE073D1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994" y="365760"/>
            <a:ext cx="6977857" cy="1325562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6" name="Obrázok 6" descr="Obrázok, na ktorom je koláč, stôl, vnútri, jedlo&#10;&#10;Automaticky generovaný popis">
            <a:extLst>
              <a:ext uri="{FF2B5EF4-FFF2-40B4-BE49-F238E27FC236}">
                <a16:creationId xmlns:a16="http://schemas.microsoft.com/office/drawing/2014/main" id="{9B8C1FBE-9D09-4CD7-8C59-E202C44399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31015" r="4" b="21450"/>
          <a:stretch/>
        </p:blipFill>
        <p:spPr>
          <a:xfrm>
            <a:off x="5334020" y="-31748"/>
            <a:ext cx="7156164" cy="3599956"/>
          </a:xfrm>
          <a:prstGeom prst="rect">
            <a:avLst/>
          </a:prstGeom>
        </p:spPr>
      </p:pic>
      <p:pic>
        <p:nvPicPr>
          <p:cNvPr id="5" name="Obrázok 5" descr="Obrázok, na ktorom je vonkajšie, skala, kaňon&#10;&#10;Automaticky generovaný popis">
            <a:extLst>
              <a:ext uri="{FF2B5EF4-FFF2-40B4-BE49-F238E27FC236}">
                <a16:creationId xmlns:a16="http://schemas.microsoft.com/office/drawing/2014/main" id="{8D48AD64-88F8-4A10-ACD2-E455FB9179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8101" r="4" b="5952"/>
          <a:stretch/>
        </p:blipFill>
        <p:spPr>
          <a:xfrm>
            <a:off x="4562355" y="3481399"/>
            <a:ext cx="8062867" cy="3433520"/>
          </a:xfrm>
          <a:prstGeom prst="rect">
            <a:avLst/>
          </a:prstGeom>
        </p:spPr>
      </p:pic>
      <p:pic>
        <p:nvPicPr>
          <p:cNvPr id="4" name="Obrázok 4" descr="Obrázok, na ktorom je koláč, krab&#10;&#10;Automaticky generovaný popis">
            <a:extLst>
              <a:ext uri="{FF2B5EF4-FFF2-40B4-BE49-F238E27FC236}">
                <a16:creationId xmlns:a16="http://schemas.microsoft.com/office/drawing/2014/main" id="{DF3D9229-7917-4EB6-919D-0E9CFB5349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1339" r="1514" b="2"/>
          <a:stretch/>
        </p:blipFill>
        <p:spPr>
          <a:xfrm>
            <a:off x="20" y="3068"/>
            <a:ext cx="6394165" cy="3476821"/>
          </a:xfrm>
          <a:prstGeom prst="rect">
            <a:avLst/>
          </a:prstGeom>
        </p:spPr>
      </p:pic>
      <p:pic>
        <p:nvPicPr>
          <p:cNvPr id="8" name="Obrázok 8" descr="Obrázok, na ktorom je vonkajšie&#10;&#10;Automaticky generovaný popis">
            <a:extLst>
              <a:ext uri="{FF2B5EF4-FFF2-40B4-BE49-F238E27FC236}">
                <a16:creationId xmlns:a16="http://schemas.microsoft.com/office/drawing/2014/main" id="{5A321DE9-4CDC-4340-8618-AA518DF83D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r="4" b="3205"/>
          <a:stretch/>
        </p:blipFill>
        <p:spPr>
          <a:xfrm>
            <a:off x="-1" y="3489535"/>
            <a:ext cx="6394185" cy="3421619"/>
          </a:xfrm>
          <a:prstGeom prst="rect">
            <a:avLst/>
          </a:prstGeom>
        </p:spPr>
      </p:pic>
      <p:sp>
        <p:nvSpPr>
          <p:cNvPr id="31" name="Content Placeholder 30">
            <a:extLst>
              <a:ext uri="{FF2B5EF4-FFF2-40B4-BE49-F238E27FC236}">
                <a16:creationId xmlns:a16="http://schemas.microsoft.com/office/drawing/2014/main" id="{44E6BA22-DAC4-48E2-B3AE-994C24619939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-4620000">
            <a:off x="3937994" y="1828800"/>
            <a:ext cx="6977857" cy="435133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42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54A47-3874-46F3-9845-080510EA2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568" y="365760"/>
            <a:ext cx="9470944" cy="1183122"/>
          </a:xfrm>
        </p:spPr>
        <p:txBody>
          <a:bodyPr/>
          <a:lstStyle/>
          <a:p>
            <a:pPr algn="just"/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a typeface="+mj-lt"/>
                <a:cs typeface="+mj-lt"/>
              </a:rPr>
              <a:t>ZOZNAM BIBLIOGRAFICKÝCH ODKAZOV</a:t>
            </a:r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8C7645-AF23-4848-AC14-D39B091B6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217" y="1287624"/>
            <a:ext cx="10553296" cy="5131837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BÁNYI, Zuzana – LUPPOVÁ,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Stanislava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. 2015. ,,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Krvavé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“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mobily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. Vo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vrecku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ich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nosí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väčšina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z 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nás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. In: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seriál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,,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Ciele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udržateľného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rozvoja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“. URL:˂</a:t>
            </a:r>
            <a:r>
              <a:rPr lang="en-US" sz="2500" u="sng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https://finweb.hnonline.sk/</a:t>
            </a:r>
            <a:r>
              <a:rPr lang="en-US" sz="2500" u="sng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ekonomika</a:t>
            </a:r>
            <a:r>
              <a:rPr lang="en-US" sz="2500" u="sng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/514069-krvave-mobily-vo-vrecku-ich-nosi-vacsina-z-nas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˃.</a:t>
            </a:r>
            <a:endParaRPr lang="en-US" sz="2500" dirty="0">
              <a:solidFill>
                <a:schemeClr val="accent3">
                  <a:lumMod val="50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BEAUDRY, Frederic. 2018.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Výhody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mobilného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telefónu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.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Recyklácia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. In: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Mobilný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telefón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.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Recyklácia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pomáha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životnému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prostrediu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.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Päť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dobrých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dôvodov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prečo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recyklovať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mobilné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telefóny.URL: ˂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https://www.greelane.com/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/science-tech-math/spolo%C4%8Densk%C3%A9-vedy/why-recycle-cell-phones-1204065/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˃.</a:t>
            </a:r>
            <a:endParaRPr lang="en-US" sz="25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ČAPEK, Miroslav. 2020. Afrika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fyzická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geografie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04a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Nerostné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suroviny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1. In: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Youtube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. [online].Miroslav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Čapek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Zemĕpis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.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Jún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2020. URL:˂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watch?v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=5CLC2bWxE80&amp;list=PL7sVx2Dm0ebpcLv6zb8a7LZnTZXXnxHg4&amp;index=6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˃. </a:t>
            </a:r>
            <a:endParaRPr lang="en-US" sz="25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EURÓPSKY PARLAMENT. 2017.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Európsky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parlament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chce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aby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si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firmy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dávali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pozor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na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to,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odkiaľ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dovážajú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nerastné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suroviny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. In: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Spravodajstvo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Európskeho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parlamentu.URL: ˂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https://www.europarl.europa.eu/news/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/headlines/world/20170314STO66681/europsky-parlament-chce-aby-si-firmy-davali-pozor-odkial-dovazaju-nerasty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˃.</a:t>
            </a:r>
            <a:endParaRPr lang="en-US" sz="2500" dirty="0">
              <a:solidFill>
                <a:schemeClr val="accent3">
                  <a:lumMod val="50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FARKAŠOVSKÁ, Michaela. 2014.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Koltan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z 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Konga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. In: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Naša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zodpovednosť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za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prírodné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zdroje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vo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svete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.</a:t>
            </a:r>
            <a:r>
              <a:rPr lang="sk-SK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                                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s. 6-8. URL:˂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http://energoportal.org/images/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dokumenty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po_rekonstrukcii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/zdroje_vystava_sk_web.pdf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˃.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FARKAŠOVSKÁ, Michaela. 2021. Kongo: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Ťažba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koltanu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v 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atmosfére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teroru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. In: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výstava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,,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Naša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zodpovednosť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za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prírodné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zdroje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vo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svete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“,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projekt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,</a:t>
            </a:r>
            <a:r>
              <a:rPr lang="sk-SK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,Od nadspotreby k solidarite: posilňovanie pôsobnosti občanov v prospech zodpovednosti Európy 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za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globá</a:t>
            </a:r>
            <a:r>
              <a:rPr lang="sk-SK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lnu</a:t>
            </a:r>
            <a:r>
              <a:rPr lang="sk-SK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udržateľnosť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.URL:˂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https://cepa.priateliazeme.sk/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nas-archiv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/zo-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sveta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/1184-kongo-tazba-koltanu-v-atmosfere-teroru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˃</a:t>
            </a:r>
            <a:endParaRPr lang="en-US" sz="25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PROCHÁZKA,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Juraj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. 2016. Kobalt v 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mobiloch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živí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detských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otrokov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. In: Amnesty International.URL:˂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https://techbox.dennikn.sk/</a:t>
            </a:r>
            <a:r>
              <a:rPr lang="en-US" sz="25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krvave-mobily-zivia-detskych-otrokov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sz="25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˃. </a:t>
            </a:r>
            <a:br>
              <a:rPr lang="en-US" sz="2500" dirty="0"/>
            </a:br>
            <a:endParaRPr lang="en-US" sz="25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79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4000"/>
                <a:shade val="98000"/>
                <a:satMod val="130000"/>
                <a:lumMod val="102000"/>
              </a:schemeClr>
            </a:gs>
            <a:gs pos="100000">
              <a:schemeClr val="bg1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8D62611-BF00-4B6D-B2F2-69B5FF3C92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2C5098-709D-4504-AF09-A8CA9E943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19" y="4551036"/>
            <a:ext cx="3969878" cy="1837962"/>
          </a:xfrm>
        </p:spPr>
        <p:txBody>
          <a:bodyPr anchor="ctr">
            <a:normAutofit/>
          </a:bodyPr>
          <a:lstStyle/>
          <a:p>
            <a:pPr algn="r"/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ea typeface="+mj-lt"/>
                <a:cs typeface="+mj-lt"/>
              </a:rPr>
              <a:t>Ďakujeme</a:t>
            </a:r>
            <a:r>
              <a:rPr lang="en-US" sz="2400" b="1" dirty="0">
                <a:solidFill>
                  <a:schemeClr val="accent3">
                    <a:lumMod val="75000"/>
                  </a:schemeClr>
                </a:solidFill>
                <a:ea typeface="+mj-lt"/>
                <a:cs typeface="+mj-lt"/>
              </a:rPr>
              <a:t> za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ea typeface="+mj-lt"/>
                <a:cs typeface="+mj-lt"/>
              </a:rPr>
              <a:t> </a:t>
            </a:r>
            <a:r>
              <a:rPr lang="en-US" sz="2400" b="1" dirty="0" err="1">
                <a:solidFill>
                  <a:schemeClr val="accent3">
                    <a:lumMod val="75000"/>
                  </a:schemeClr>
                </a:solidFill>
                <a:ea typeface="+mj-lt"/>
                <a:cs typeface="+mj-lt"/>
              </a:rPr>
              <a:t>pozornosť</a:t>
            </a:r>
            <a:endParaRPr lang="sk-SK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4" name="Grafický objekt 4" descr="Angel face outline výplň plnou farbou">
            <a:extLst>
              <a:ext uri="{FF2B5EF4-FFF2-40B4-BE49-F238E27FC236}">
                <a16:creationId xmlns:a16="http://schemas.microsoft.com/office/drawing/2014/main" id="{DBD11D4E-A4BD-444B-94D1-8792EEE4CA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76308" y="839607"/>
            <a:ext cx="3263254" cy="3263254"/>
          </a:xfrm>
          <a:prstGeom prst="rect">
            <a:avLst/>
          </a:prstGeom>
        </p:spPr>
      </p:pic>
      <p:pic>
        <p:nvPicPr>
          <p:cNvPr id="6" name="Grafický objekt 5" descr="Земной шар: Северная и Южная Америка výplň plnou farbou">
            <a:extLst>
              <a:ext uri="{FF2B5EF4-FFF2-40B4-BE49-F238E27FC236}">
                <a16:creationId xmlns:a16="http://schemas.microsoft.com/office/drawing/2014/main" id="{EA0E732B-E329-4EB8-9704-00FE26256D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0416" y="739124"/>
            <a:ext cx="3363737" cy="3363737"/>
          </a:xfrm>
          <a:prstGeom prst="rect">
            <a:avLst/>
          </a:prstGeom>
        </p:spPr>
      </p:pic>
      <p:pic>
        <p:nvPicPr>
          <p:cNvPr id="5" name="Grafický objekt 5" descr="Земной шар: Северная и Южная Америка výplň plnou farbou">
            <a:extLst>
              <a:ext uri="{FF2B5EF4-FFF2-40B4-BE49-F238E27FC236}">
                <a16:creationId xmlns:a16="http://schemas.microsoft.com/office/drawing/2014/main" id="{20B1AA8F-B4DB-417B-8AFA-5719DC9E18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98291" y="638188"/>
            <a:ext cx="3272807" cy="3272807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2BFA6EF-C8B5-4562-9718-3167CB1C9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73153" y="4924327"/>
            <a:ext cx="0" cy="109138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BE10D-44DE-48A6-BF75-0BAB012E5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5910" y="5139415"/>
            <a:ext cx="5698396" cy="12495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Vypracovali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:  Ester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Čornecová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 a Hana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Janošková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914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1CC29-BAD0-4972-92FA-A4EB93AC6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7489" y="354564"/>
            <a:ext cx="4534047" cy="942392"/>
          </a:xfrm>
        </p:spPr>
        <p:txBody>
          <a:bodyPr>
            <a:normAutofit fontScale="90000"/>
          </a:bodyPr>
          <a:lstStyle/>
          <a:p>
            <a:endParaRPr lang="en-US" sz="3400" dirty="0"/>
          </a:p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ea typeface="+mj-lt"/>
                <a:cs typeface="+mj-lt"/>
              </a:rPr>
              <a:t>KRVAVÉ MOBILY</a:t>
            </a:r>
            <a:r>
              <a:rPr lang="en-US" sz="3600" dirty="0">
                <a:solidFill>
                  <a:schemeClr val="accent3">
                    <a:lumMod val="50000"/>
                  </a:schemeClr>
                </a:solidFill>
                <a:ea typeface="+mj-lt"/>
                <a:cs typeface="+mj-lt"/>
              </a:rPr>
              <a:t> 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50CF6C96-4596-4D83-A9F9-A3AB22AB4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54AE17-F55E-4C23-80A6-599C4CB66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535" y="1530220"/>
            <a:ext cx="4572002" cy="476139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endParaRPr lang="en-US" sz="11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príkladom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sú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takzvané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,,</a:t>
            </a:r>
            <a:r>
              <a:rPr lang="en-US" sz="1400" b="1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krvavé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“ </a:t>
            </a:r>
            <a:r>
              <a:rPr lang="en-US" sz="1400" b="1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či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konfliktné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minerály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akým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je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napríklad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KOLTAN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minerál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dôležitá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surovina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pre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súčasnú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civilizáciu</a:t>
            </a:r>
            <a:endParaRPr lang="en-US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obsahuje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dva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kovy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niob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a </a:t>
            </a:r>
            <a:r>
              <a:rPr lang="en-US" sz="1400" b="1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tantal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ktoré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sú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nevyhnutné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výrobu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mobilov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tabletov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počítačov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a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ďalšej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elektroniky</a:t>
            </a:r>
            <a:endParaRPr lang="en-US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rýchlosť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a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minimalizácia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mobilov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a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ďalšej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elektroniky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je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spôsobená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práve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fantastickými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vlastnosťami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niobu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a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tantalu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využívaných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v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pokročilých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technológiách</a:t>
            </a:r>
            <a:endParaRPr lang="en-US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tantal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používa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aj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výrobe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kondenzátorov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pre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mobilné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telefóny</a:t>
            </a:r>
            <a:endParaRPr lang="en-US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tisíc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mobilných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telefónov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obsahuje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tantal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v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hodnote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asi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900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eur</a:t>
            </a:r>
            <a:endParaRPr lang="en-US" sz="1400" b="1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b="1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Až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80 percent </a:t>
            </a:r>
            <a:r>
              <a:rPr lang="en-US" sz="1400" b="1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svetovej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produkcie</a:t>
            </a:r>
            <a:r>
              <a:rPr lang="sk-SK" sz="1400" b="1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koltanu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ťaží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v </a:t>
            </a:r>
            <a:r>
              <a:rPr lang="en-US" sz="1400" b="1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Konžskej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demokratickej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b="1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republike</a:t>
            </a:r>
            <a:endParaRPr lang="en-US" sz="1400" b="1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sz="1100" b="1" dirty="0"/>
          </a:p>
          <a:p>
            <a:endParaRPr lang="en-US" sz="1100" dirty="0"/>
          </a:p>
        </p:txBody>
      </p:sp>
      <p:pic>
        <p:nvPicPr>
          <p:cNvPr id="4" name="Obrázok 4" descr="Obrázok, na ktorom je kovový riad, vonkajšie, reťaz&#10;&#10;Automaticky generovaný popis">
            <a:extLst>
              <a:ext uri="{FF2B5EF4-FFF2-40B4-BE49-F238E27FC236}">
                <a16:creationId xmlns:a16="http://schemas.microsoft.com/office/drawing/2014/main" id="{385F4A61-CEBE-4E86-A0A7-5F93042122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4461" r="35771"/>
          <a:stretch/>
        </p:blipFill>
        <p:spPr>
          <a:xfrm>
            <a:off x="6097181" y="10"/>
            <a:ext cx="609481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43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AACEF-D2C8-4DA3-8991-B775888D5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922" y="365760"/>
            <a:ext cx="5817787" cy="791236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a typeface="+mj-lt"/>
                <a:cs typeface="+mj-lt"/>
              </a:rPr>
              <a:t>KRVAVÉ MOBILY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ea typeface="+mj-lt"/>
                <a:cs typeface="+mj-lt"/>
              </a:rPr>
              <a:t> </a:t>
            </a:r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0C2BF78-EE5B-49C7-ADD9-58CDBD13E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8EEC5-45B7-4C6D-83F5-6C2AC5C33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1139" y="1380931"/>
            <a:ext cx="6015571" cy="525313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krajinu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sužuje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už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dlhé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roky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občianska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vojna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a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tú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živia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aj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peniaze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získané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z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predaja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krvavých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minerálov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viac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ako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polovica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baní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v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Kongu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je v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rukách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ozbrojených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skupín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ktoré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vedú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občiansku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vojnu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vzácne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minerály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tu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ťažia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bez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ohľadu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to,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aký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dosah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má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táto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činnosť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životné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prostredie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koltan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ťaží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veľmi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primitívne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a to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ručne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v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baniach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ľudia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pracujú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v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zúfalých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neľudských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podmienkach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niektorí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sú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do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práce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nútení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častokrát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tu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pracujú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už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sedemročné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deti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roku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2021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natočil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dánsky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dokumentarista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Frank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Piasechi</a:t>
            </a:r>
            <a:r>
              <a:rPr lang="sk-SK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Poulsen 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šokujúce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svedectvo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,,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Krv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v mobile“ o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zneužívaní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otrockej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práce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dospelých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aj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detí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v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Kongu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ťažbe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vzácnej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kovovej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rudy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koltan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viď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.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YouTube: 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https://www.youtube.com/watch?v=fhr4Gxb1nqO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dokument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poukázal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že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firmy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majú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často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problém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preukázať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bezpečnosť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pôvodu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materiálov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firmy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tak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svojim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ignorantstvom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rovnako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ako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my,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spotrebitelia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podporujú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utrpenie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obyvateľov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chudobných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krajín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br>
              <a:rPr lang="en-US" sz="1400" dirty="0">
                <a:ea typeface="+mn-lt"/>
                <a:cs typeface="+mn-lt"/>
              </a:rPr>
            </a:br>
            <a:br>
              <a:rPr lang="en-US" sz="1400" dirty="0">
                <a:ea typeface="+mn-lt"/>
                <a:cs typeface="+mn-lt"/>
              </a:rPr>
            </a:br>
            <a:r>
              <a:rPr lang="en-US" sz="1400" dirty="0">
                <a:ea typeface="+mn-lt"/>
                <a:cs typeface="+mn-lt"/>
              </a:rPr>
              <a:t>  </a:t>
            </a:r>
            <a:endParaRPr lang="en-US" sz="1400" dirty="0"/>
          </a:p>
          <a:p>
            <a:endParaRPr lang="en-US" sz="1400" dirty="0"/>
          </a:p>
        </p:txBody>
      </p:sp>
      <p:pic>
        <p:nvPicPr>
          <p:cNvPr id="4" name="Obrázok 4" descr="Obrázok, na ktorom je vonkajšie, zem&#10;&#10;Automaticky generovaný popis">
            <a:extLst>
              <a:ext uri="{FF2B5EF4-FFF2-40B4-BE49-F238E27FC236}">
                <a16:creationId xmlns:a16="http://schemas.microsoft.com/office/drawing/2014/main" id="{51F08EA2-E945-4789-809D-A5997C4D9A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7746" r="29168"/>
          <a:stretch/>
        </p:blipFill>
        <p:spPr>
          <a:xfrm>
            <a:off x="7451879" y="11"/>
            <a:ext cx="465331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96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38C3D-CEC2-49EE-8C8F-97863A1CF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4" y="539088"/>
            <a:ext cx="4534047" cy="841844"/>
          </a:xfrm>
        </p:spPr>
        <p:txBody>
          <a:bodyPr>
            <a:normAutofit fontScale="90000"/>
          </a:bodyPr>
          <a:lstStyle/>
          <a:p>
            <a:endParaRPr lang="en-US" sz="2400" dirty="0"/>
          </a:p>
          <a:p>
            <a:r>
              <a:rPr lang="en-US" sz="2700" b="1" dirty="0">
                <a:solidFill>
                  <a:schemeClr val="accent3">
                    <a:lumMod val="50000"/>
                  </a:schemeClr>
                </a:solidFill>
                <a:ea typeface="+mj-lt"/>
                <a:cs typeface="+mj-lt"/>
              </a:rPr>
              <a:t>ŤAŽBA KOLTANU V ATMOSFÉRE TERORU</a:t>
            </a:r>
            <a:r>
              <a:rPr lang="en-US" sz="2700" dirty="0">
                <a:solidFill>
                  <a:schemeClr val="accent3">
                    <a:lumMod val="50000"/>
                  </a:schemeClr>
                </a:solidFill>
                <a:ea typeface="+mj-lt"/>
                <a:cs typeface="+mj-lt"/>
              </a:rPr>
              <a:t> </a:t>
            </a:r>
            <a:endParaRPr lang="en-US" sz="27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Obrázok 4" descr="Obrázok, na ktorom je osoba, držiaci, ruka, zelenina&#10;&#10;Automaticky generovaný popis">
            <a:extLst>
              <a:ext uri="{FF2B5EF4-FFF2-40B4-BE49-F238E27FC236}">
                <a16:creationId xmlns:a16="http://schemas.microsoft.com/office/drawing/2014/main" id="{9B203CB5-0140-4D04-A374-BC95678931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5654" r="21246" b="2"/>
          <a:stretch/>
        </p:blipFill>
        <p:spPr>
          <a:xfrm>
            <a:off x="20" y="10"/>
            <a:ext cx="6094799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B7829-EA8A-41DE-A6DB-2024BB1E7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4" y="1567542"/>
            <a:ext cx="4572002" cy="5159829"/>
          </a:xfrm>
        </p:spPr>
        <p:txBody>
          <a:bodyPr>
            <a:normAutofit lnSpcReduction="10000"/>
          </a:bodyPr>
          <a:lstStyle/>
          <a:p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najväčšie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ložiská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koltanu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sú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okrem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Konga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aj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v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Austrálii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Brazílii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a v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Kanade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pretože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ťažba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koltanu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je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väčšinou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ručná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maloplošná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neraz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ilegálna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a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vykonáva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v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brutálnych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podmienkach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preto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pre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koltan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ale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aj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cín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zlato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a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volfrám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ktoré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ťažia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východe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Konga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vžilo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aj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označenie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,,KRVAVÉ NERASTY“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koltanove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bane a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obchod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kontrolujú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ozbrojené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milície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ktoré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nad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obyvateľstvom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východe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Demokratickej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republiky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Kongo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už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dlhé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roky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udržujú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vládu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terorom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-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tzv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. ,,bane v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zóne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konfliktov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“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o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územia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s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výskytom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krvavých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nerastov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a o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zisky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z ich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ťažby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navzájom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bojujú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desiatky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ozbrojených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skupín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od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roku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1996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konflikty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vo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východnom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Kongu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už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vyžiadali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milióny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životov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a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ďalšie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milióny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ľudí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museli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utiecť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zo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svojich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domovov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  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obchod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s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minerálmi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predstavuje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pre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ozbrojené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skupiny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zdroj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príjmov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z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ktorých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financujú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konflikty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a tie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generujú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ďalšie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zisky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59309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6FB26-5E6C-4CCE-B156-E565E0314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4" y="354563"/>
            <a:ext cx="4534047" cy="951723"/>
          </a:xfrm>
        </p:spPr>
        <p:txBody>
          <a:bodyPr>
            <a:normAutofit fontScale="90000"/>
          </a:bodyPr>
          <a:lstStyle/>
          <a:p>
            <a:endParaRPr lang="en-US" sz="2400" dirty="0"/>
          </a:p>
          <a:p>
            <a:r>
              <a:rPr lang="en-US" sz="2700" b="1" dirty="0">
                <a:solidFill>
                  <a:schemeClr val="accent3">
                    <a:lumMod val="50000"/>
                  </a:schemeClr>
                </a:solidFill>
                <a:ea typeface="+mj-lt"/>
                <a:cs typeface="+mj-lt"/>
              </a:rPr>
              <a:t>ŤAŽBA KOLTANU V ATMOSFÉRE TERORU</a:t>
            </a:r>
            <a:r>
              <a:rPr lang="en-US" sz="2700" dirty="0">
                <a:solidFill>
                  <a:schemeClr val="accent3">
                    <a:lumMod val="50000"/>
                  </a:schemeClr>
                </a:solidFill>
                <a:ea typeface="+mj-lt"/>
                <a:cs typeface="+mj-lt"/>
              </a:rPr>
              <a:t> </a:t>
            </a:r>
            <a:endParaRPr lang="en-US" sz="27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9" name="Obrázok 9" descr="Obrázok, na ktorom je zavrieť, uvarené&#10;&#10;Automaticky generovaný popis">
            <a:extLst>
              <a:ext uri="{FF2B5EF4-FFF2-40B4-BE49-F238E27FC236}">
                <a16:creationId xmlns:a16="http://schemas.microsoft.com/office/drawing/2014/main" id="{8910A187-1815-4D41-95F8-48EE9FB5C9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5746" r="19375" b="-1"/>
          <a:stretch/>
        </p:blipFill>
        <p:spPr>
          <a:xfrm>
            <a:off x="20" y="10"/>
            <a:ext cx="6094799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B912FB-7045-4176-B2C6-C054507461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3" y="1595535"/>
            <a:ext cx="4572002" cy="472337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podľa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správy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OSN z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roku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2001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koltan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ilegálne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vyvážajú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armády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Ugandy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Rwandy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Burundi a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Konga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mesačné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zisky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ozbrojených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skupín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z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takejto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ťažby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dosahujú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až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20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miliónov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dolárov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baniach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prekvitá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b="1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NÚTENÁ A DETSKÁ PRÁCA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robotníci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povrchu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alebo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v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šachtách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dolujú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minerály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s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pomocou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veľmi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jednoduchých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nástrojov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neraz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iba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holými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rukami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strážení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vojakmi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pracujú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v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mizerných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bezpečnostných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podmienkach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ktoré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sú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častou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príčinou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úmrtí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desiatok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ľudí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baníci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trpia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chorobami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medzi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ktoré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patria: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pálenie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očí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choroby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dýchacích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ciest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a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rakovina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keďže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koltan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je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mierne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rádioaktívny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216662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A7DBF-6774-4CA0-9E79-E55006BF9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464" y="335902"/>
            <a:ext cx="4534047" cy="104503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accent3">
                    <a:lumMod val="50000"/>
                  </a:schemeClr>
                </a:solidFill>
                <a:ea typeface="+mj-lt"/>
                <a:cs typeface="+mj-lt"/>
              </a:rPr>
              <a:t>ŤAŽBA KOLTANU V ATMOSFÉRE TERORU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ea typeface="+mj-lt"/>
                <a:cs typeface="+mj-lt"/>
              </a:rPr>
              <a:t> 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Obrázok 4" descr="Obrázok, na ktorom je kus, zjedené&#10;&#10;Automaticky generovaný popis">
            <a:extLst>
              <a:ext uri="{FF2B5EF4-FFF2-40B4-BE49-F238E27FC236}">
                <a16:creationId xmlns:a16="http://schemas.microsoft.com/office/drawing/2014/main" id="{8F2F9827-2F48-4C51-9B0B-047FDBC411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5441" r="14569"/>
          <a:stretch/>
        </p:blipFill>
        <p:spPr>
          <a:xfrm>
            <a:off x="20" y="10"/>
            <a:ext cx="6094799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59647-BC83-45E5-87E6-DCB204184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3" y="1586203"/>
            <a:ext cx="4572002" cy="506652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baniach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však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pracujú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aj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deti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a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mladiství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;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niektoré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deti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majú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sotva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sedem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rokov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ekosystémy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v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regiónoch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východného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Konga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sú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súčasťou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svetového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prírodného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dedičstva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vďaka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jedinečnej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pestrosti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ich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rastlinných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a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živočíšnych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druhov</a:t>
            </a:r>
            <a:b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</a:br>
            <a:b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</a:br>
            <a:endParaRPr lang="sk-SK" sz="1400" dirty="0">
              <a:solidFill>
                <a:schemeClr val="accent3">
                  <a:lumMod val="50000"/>
                </a:schemeClr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Ťažba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koltanu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má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tieto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ekosystémy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devastačné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vplyvy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: </a:t>
            </a:r>
          </a:p>
          <a:p>
            <a:pPr marL="0" indent="0">
              <a:buNone/>
            </a:pPr>
            <a:r>
              <a:rPr lang="sk-SK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)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pozemky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po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ukončení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ťažby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už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viac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nedajú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ďalej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využiť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pre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poľnohospodárstvo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ani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chov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dobytka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sk-SK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b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)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sprístupňovaniu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baní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padajú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za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obeť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obrovské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rozlohy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holorubov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zdravých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lesov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sk-SK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c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)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väčšina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voľne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žijúcich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živočíchov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vystrieľala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kvôli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potrave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pre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baníkov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a ich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rodiny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sk-SK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)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pri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ťažbe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a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spracovaní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rudy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dochádza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k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značnému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znečisťovaniu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povrchových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a 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podzemných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4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vôd</a:t>
            </a:r>
            <a:r>
              <a:rPr lang="en-US" sz="14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.</a:t>
            </a:r>
            <a:endParaRPr lang="en-US" sz="14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94398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69B07-DC74-4A65-AECE-B53E1730F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83976"/>
            <a:ext cx="11047444" cy="1716832"/>
          </a:xfrm>
        </p:spPr>
        <p:txBody>
          <a:bodyPr>
            <a:normAutofit fontScale="90000"/>
          </a:bodyPr>
          <a:lstStyle/>
          <a:p>
            <a:br>
              <a:rPr lang="sk-SK" b="1" dirty="0">
                <a:ea typeface="+mj-lt"/>
                <a:cs typeface="+mj-lt"/>
              </a:rPr>
            </a:br>
            <a:br>
              <a:rPr lang="sk-SK" b="1" dirty="0">
                <a:ea typeface="+mj-lt"/>
                <a:cs typeface="+mj-lt"/>
              </a:rPr>
            </a:b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ea typeface="+mj-lt"/>
                <a:cs typeface="+mj-lt"/>
              </a:rPr>
              <a:t>KOBALT V MOBILOCH ŽIVÍ</a:t>
            </a:r>
            <a:r>
              <a:rPr lang="sk-SK" sz="3600" b="1" dirty="0">
                <a:solidFill>
                  <a:schemeClr val="accent3">
                    <a:lumMod val="50000"/>
                  </a:schemeClr>
                </a:solidFill>
                <a:ea typeface="+mj-lt"/>
                <a:cs typeface="+mj-lt"/>
              </a:rPr>
              <a:t> 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ea typeface="+mj-lt"/>
                <a:cs typeface="+mj-lt"/>
              </a:rPr>
              <a:t>DETSKÝCH OTROKOV</a:t>
            </a:r>
            <a:endParaRPr lang="en-US" sz="36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309A0-87BD-4B2A-8601-5E26B5B02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933575"/>
            <a:ext cx="4401509" cy="463517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výzva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Amnesty International z 20.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januára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2016 k 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výrobcom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elektroniky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aby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preverovali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pôvod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používaných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surovín</a:t>
            </a:r>
            <a:endParaRPr lang="en-US" sz="17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cieľom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tejto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výzvy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bolo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vylúčiť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suroviny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na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ťažbe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ktorých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sa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v 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Demokratickej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republike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Kongo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podieľajú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deti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-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či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už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dobrovoľne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alebo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v 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rámci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nútenej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práce</a:t>
            </a:r>
            <a:endParaRPr lang="en-US" sz="17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výzva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sa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týkala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konkrétne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kobaltu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ktorý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používajú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technologické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spoločnosti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ako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súčasť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Li-ion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batérií</a:t>
            </a:r>
            <a:endParaRPr lang="en-US" sz="17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700" b="1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KOBALT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-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veľmi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dôležitý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a 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cenený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kov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v 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priemysle</a:t>
            </a:r>
            <a:endParaRPr lang="en-US" sz="17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Obrázok 4" descr="Obrázok, na ktorom je osoba, vonkajšie, dav&#10;&#10;Automaticky generovaný popis">
            <a:extLst>
              <a:ext uri="{FF2B5EF4-FFF2-40B4-BE49-F238E27FC236}">
                <a16:creationId xmlns:a16="http://schemas.microsoft.com/office/drawing/2014/main" id="{535B6790-80ED-49A9-B6BA-15D109BBCA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7357" r="17240" b="-1"/>
          <a:stretch/>
        </p:blipFill>
        <p:spPr>
          <a:xfrm>
            <a:off x="6707128" y="1933575"/>
            <a:ext cx="3585028" cy="363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872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D5195-0753-4D77-8C19-2F01907F0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67" y="326570"/>
            <a:ext cx="11140750" cy="1539552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ea typeface="+mj-lt"/>
                <a:cs typeface="+mj-lt"/>
              </a:rPr>
              <a:t>KOBALT V MOBILOCH ŽIVÍ DETSKÝCH OTROKOV</a:t>
            </a:r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AE3AA-5BC6-4DAF-99C8-588424F4B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707501"/>
            <a:ext cx="4401509" cy="4472635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svetová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produkcia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kobaltu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je v 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Kongu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64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tisíc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ton za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rok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(58 percent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svetovej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produkcie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) 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Amnesty International v 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spolupráci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s 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úradom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pre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dohľad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nad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prírodnými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zdrojmi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v 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Afrike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zistila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že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firmy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ako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Apple, Huawei, Lenovo, Microsoft, Samsung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alebo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Sony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využívajú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v 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batériách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svojich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smartfónov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a 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tabletov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aj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kobalt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z 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nelegálnych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baní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v 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Kongu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 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baniach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pracujú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aj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deti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často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už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od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veku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sedem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rokov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pričom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otrockej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práci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im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hrozí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rad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nebezpečenstiev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vrátane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úmrtia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podľa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UNICEF je v 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Kongu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zamestnaných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v 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baniach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vyše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40-tisíc </a:t>
            </a:r>
            <a:r>
              <a:rPr lang="en-US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detí</a:t>
            </a:r>
            <a:br>
              <a:rPr lang="en-US" dirty="0">
                <a:solidFill>
                  <a:schemeClr val="accent3">
                    <a:lumMod val="50000"/>
                  </a:schemeClr>
                </a:solidFill>
              </a:rPr>
            </a:b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sz="1500" dirty="0"/>
          </a:p>
        </p:txBody>
      </p:sp>
      <p:pic>
        <p:nvPicPr>
          <p:cNvPr id="4" name="Obrázok 4" descr="Obrázok, na ktorom je zem, vonkajšie, osoba, skala&#10;&#10;Automaticky generovaný popis">
            <a:extLst>
              <a:ext uri="{FF2B5EF4-FFF2-40B4-BE49-F238E27FC236}">
                <a16:creationId xmlns:a16="http://schemas.microsoft.com/office/drawing/2014/main" id="{630702F7-04D8-4226-8460-066DA556637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5999" y="2401462"/>
            <a:ext cx="4807287" cy="270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38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1039D44-D9E7-4F27-B51A-A9D87AB78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29284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8E652-26E4-4445-9FD8-4D5DA2778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4701" y="242596"/>
            <a:ext cx="5210026" cy="153955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ea typeface="+mj-lt"/>
                <a:cs typeface="+mj-lt"/>
              </a:rPr>
              <a:t>KONFLIKTNÉ MINERÁLY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Obrázok 4" descr="Obrázok, na ktorom je skala, príroda, hromada&#10;&#10;Automaticky generovaný popis">
            <a:extLst>
              <a:ext uri="{FF2B5EF4-FFF2-40B4-BE49-F238E27FC236}">
                <a16:creationId xmlns:a16="http://schemas.microsoft.com/office/drawing/2014/main" id="{1049230A-3669-4308-98B9-7E9D4B895C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7278" r="16136" b="-3"/>
          <a:stretch/>
        </p:blipFill>
        <p:spPr>
          <a:xfrm>
            <a:off x="20" y="-2"/>
            <a:ext cx="3923255" cy="3933014"/>
          </a:xfrm>
          <a:custGeom>
            <a:avLst/>
            <a:gdLst/>
            <a:ahLst/>
            <a:cxnLst/>
            <a:rect l="l" t="t" r="r" b="b"/>
            <a:pathLst>
              <a:path w="3923275" h="3933014">
                <a:moveTo>
                  <a:pt x="0" y="0"/>
                </a:moveTo>
                <a:lnTo>
                  <a:pt x="3923275" y="0"/>
                </a:lnTo>
                <a:lnTo>
                  <a:pt x="3923275" y="2938430"/>
                </a:lnTo>
                <a:lnTo>
                  <a:pt x="2058168" y="2938430"/>
                </a:lnTo>
                <a:lnTo>
                  <a:pt x="2058168" y="3933014"/>
                </a:lnTo>
                <a:lnTo>
                  <a:pt x="0" y="3933014"/>
                </a:lnTo>
                <a:close/>
              </a:path>
            </a:pathLst>
          </a:cu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2C1DDAA-D882-4FF1-A3CE-E86DB88D44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8776" y="160866"/>
            <a:ext cx="1827348" cy="28031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9406C-F08F-46D5-A996-21B6F0CEB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5076" y="1782147"/>
            <a:ext cx="4677389" cy="490489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1.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januára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2021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nadobudlo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účinnosť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nariadenie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Európskeho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parlamentu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a Rady EÚ 2017/821,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ktorým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sa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ustanovujú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povinnosti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náležitej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starostlivosti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v 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dodávateľskom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reťazci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dovozcov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Únie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dovážajúcich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cín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tantal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a 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volfrám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ich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rudy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a 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zlato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s 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pôvodom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v 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oblastiach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zasiahnutých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konfliktom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a vo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vysokorizikových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oblastiach</a:t>
            </a:r>
            <a:endParaRPr lang="en-US" sz="1700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nerastné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suroviny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na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ktoré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sa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toto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nariadenie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vzťahuje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pochádzajú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najmä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z 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oblastí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v 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ktorých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je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zložitá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bezpečnostná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situácia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a 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kde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operujú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ozbrojené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skupiny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ktoré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ovládajú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ťažobné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miesta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a 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využívajú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miestne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obyvateľstvo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vrátane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detí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k 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ťažbe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surovín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vo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veľmi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ťažkých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podmienkach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,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pričom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výnosy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plynú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do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rúk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týchto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skupín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a 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prispievajú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tak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k 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vypuknutiu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alebo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pokračovaniu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násilných</a:t>
            </a:r>
            <a:r>
              <a:rPr lang="en-US" sz="1700" dirty="0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 </a:t>
            </a:r>
            <a:r>
              <a:rPr lang="en-US" sz="1700" dirty="0" err="1">
                <a:solidFill>
                  <a:schemeClr val="accent3">
                    <a:lumMod val="50000"/>
                  </a:schemeClr>
                </a:solidFill>
                <a:ea typeface="+mn-lt"/>
                <a:cs typeface="+mn-lt"/>
              </a:rPr>
              <a:t>konfliktov</a:t>
            </a:r>
            <a:endParaRPr lang="en-US" sz="1700" dirty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sz="15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010638-0FEA-47F7-8EC7-88B0FE33EC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5001" y="4110824"/>
            <a:ext cx="1883167" cy="257622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5" descr="Obrázok, na ktorom je hromada, modré, zavrieť, niekoľko&#10;&#10;Automaticky generovaný popis">
            <a:extLst>
              <a:ext uri="{FF2B5EF4-FFF2-40B4-BE49-F238E27FC236}">
                <a16:creationId xmlns:a16="http://schemas.microsoft.com/office/drawing/2014/main" id="{0454D422-60D0-4F15-A6BB-5C9098C7D4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2584" r="3" b="17039"/>
          <a:stretch/>
        </p:blipFill>
        <p:spPr>
          <a:xfrm>
            <a:off x="2233168" y="3124931"/>
            <a:ext cx="3712955" cy="373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58246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1469</Words>
  <Application>Microsoft Office PowerPoint</Application>
  <PresentationFormat>Širokouhlá</PresentationFormat>
  <Paragraphs>81</Paragraphs>
  <Slides>14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20" baseType="lpstr">
      <vt:lpstr>Arial</vt:lpstr>
      <vt:lpstr>Century Schoolbook</vt:lpstr>
      <vt:lpstr>Times New Roman</vt:lpstr>
      <vt:lpstr>Wingdings</vt:lpstr>
      <vt:lpstr>Wingdings 2</vt:lpstr>
      <vt:lpstr>View</vt:lpstr>
      <vt:lpstr>                                 CESTA MOBILU                                        </vt:lpstr>
      <vt:lpstr> KRVAVÉ MOBILY </vt:lpstr>
      <vt:lpstr>KRVAVÉ MOBILY </vt:lpstr>
      <vt:lpstr> ŤAŽBA KOLTANU V ATMOSFÉRE TERORU </vt:lpstr>
      <vt:lpstr> ŤAŽBA KOLTANU V ATMOSFÉRE TERORU </vt:lpstr>
      <vt:lpstr>ŤAŽBA KOLTANU V ATMOSFÉRE TERORU </vt:lpstr>
      <vt:lpstr>  KOBALT V MOBILOCH ŽIVÍ DETSKÝCH OTROKOV </vt:lpstr>
      <vt:lpstr>KOBALT V MOBILOCH ŽIVÍ DETSKÝCH OTROKOV </vt:lpstr>
      <vt:lpstr>KONFLIKTNÉ MINERÁLY </vt:lpstr>
      <vt:lpstr>VÝZNAM RECYKLÁCIE MOBILOV </vt:lpstr>
      <vt:lpstr>DÔVODY, PREČO RECYKLOVAŤ  MOBILNÉ TELEFÓNY</vt:lpstr>
      <vt:lpstr>Prezentácia programu PowerPoint</vt:lpstr>
      <vt:lpstr>ZOZNAM BIBLIOGRAFICKÝCH ODKAZOV </vt:lpstr>
      <vt:lpstr>Ďakujeme za 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Štefan Korinok</cp:lastModifiedBy>
  <cp:revision>27</cp:revision>
  <dcterms:created xsi:type="dcterms:W3CDTF">2021-10-19T10:42:13Z</dcterms:created>
  <dcterms:modified xsi:type="dcterms:W3CDTF">2021-10-25T16:33:40Z</dcterms:modified>
</cp:coreProperties>
</file>