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08FA12-343C-4F11-BB80-85C4C3C25107}" v="341" dt="2022-04-24T20:12:31.768"/>
    <p1510:client id="{53799405-0023-4152-9422-D1B354DE12BE}" v="92" dt="2022-04-25T18:39:04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5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0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8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5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0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2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3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8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4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029B82E-722D-45BB-B34F-D4423CBF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F7980BB-894F-43B4-B764-9CE95DEF8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D6D9E82D-9E8F-4365-8DD3-F87F575AF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1CD7CE6C-6D35-4CDB-8C9B-3749731FB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1D897CC5-D9DC-4B84-8FEE-769DDB3ED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A7F9F68E-05A6-4B4F-A9C4-99F56BA4D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FE459AB8-6C83-4017-AD7E-34DDCC29B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7E35D375-D544-4AA6-B2C0-AECF72D6DA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330D17F1-A1B0-40BD-8617-EE4D6750C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B66F0F2E-CF96-4F3A-B20B-7A67FED93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6A12D58E-271D-4783-99B0-2C1098B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F9B86422-0052-4CDC-906A-A0991A290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C6847113-CFAE-4362-A26F-0B1D18996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2AD566C5-BF8B-4C51-82C6-4633CAE5B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F156CA36-0366-443D-9A53-7806BDE20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E854E694-6F0F-4143-B88B-DE4C9E02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65CBB851-7142-4AAB-8038-999CAB8CE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5560487F-527D-416F-A6A5-16BC6F626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1F3D29D7-04A7-4C39-ABC0-CCFFE39BD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AB11EF01-3B4E-41D2-9E08-0106F319A1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9E2C3217-DC0B-4F91-9F62-A04CDEB2F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" name="Obrázok 4">
            <a:extLst>
              <a:ext uri="{FF2B5EF4-FFF2-40B4-BE49-F238E27FC236}">
                <a16:creationId xmlns:a16="http://schemas.microsoft.com/office/drawing/2014/main" id="{9C67B9E3-5F0A-3740-C235-F913E2E1E0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67" r="-2" b="-2"/>
          <a:stretch/>
        </p:blipFill>
        <p:spPr>
          <a:xfrm>
            <a:off x="20" y="-62403"/>
            <a:ext cx="4637303" cy="6858000"/>
          </a:xfrm>
          <a:prstGeom prst="rect">
            <a:avLst/>
          </a:prstGeom>
          <a:ln w="9525">
            <a:noFill/>
          </a:ln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F2B7CF55-CC81-4559-9768-354C7462D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55064" y="1186483"/>
            <a:ext cx="5941686" cy="4477933"/>
            <a:chOff x="807084" y="1186483"/>
            <a:chExt cx="5941686" cy="4477933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FDAF335-846C-48F5-A261-6D242B1ED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39">
              <a:extLst>
                <a:ext uri="{FF2B5EF4-FFF2-40B4-BE49-F238E27FC236}">
                  <a16:creationId xmlns:a16="http://schemas.microsoft.com/office/drawing/2014/main" id="{598CCBBA-616E-4339-A7DE-6168CEEE50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FDCDAE4-2A39-4204-B094-CA4F1493D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43394" y="2075504"/>
            <a:ext cx="5769989" cy="1748729"/>
          </a:xfrm>
        </p:spPr>
        <p:txBody>
          <a:bodyPr>
            <a:normAutofit/>
          </a:bodyPr>
          <a:lstStyle/>
          <a:p>
            <a:r>
              <a:rPr lang="sk-SK" b="1" dirty="0">
                <a:latin typeface="Cambria" panose="02040503050406030204" pitchFamily="18" charset="0"/>
                <a:ea typeface="Cambria" panose="02040503050406030204" pitchFamily="18" charset="0"/>
                <a:cs typeface="Calibri Light"/>
              </a:rPr>
              <a:t>Environmentálne hoaxy</a:t>
            </a:r>
          </a:p>
        </p:txBody>
      </p:sp>
      <p:pic>
        <p:nvPicPr>
          <p:cNvPr id="1028" name="Picture 4" descr="Predstavujeme vám program Recyklohry - Maquita">
            <a:extLst>
              <a:ext uri="{FF2B5EF4-FFF2-40B4-BE49-F238E27FC236}">
                <a16:creationId xmlns:a16="http://schemas.microsoft.com/office/drawing/2014/main" id="{11B279A0-A5C4-44D2-A900-DCBE2720F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468" y="35642"/>
            <a:ext cx="1822740" cy="192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EC772E-5F2D-3EDF-4667-615AE55AF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4000" b="1" dirty="0">
                <a:latin typeface="Cambria" panose="02040503050406030204" pitchFamily="18" charset="0"/>
                <a:ea typeface="Cambria" panose="02040503050406030204" pitchFamily="18" charset="0"/>
              </a:rPr>
              <a:t>Hoax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64B192D-7A61-E3A5-5E02-5A43ED7D5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867" y="1488985"/>
            <a:ext cx="6274788" cy="21874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sk-SK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Hoax je anglické slovo, ktoré znamená podvod (klamstvo), obyčajne taký, ktorého cieľom je zo žartu alebo so zlými úmyslami prinútiť niekoho veriť niečomu, čo nezodpovedá skutočnosti, a zneužiť jeho dôverčivosť. Slovo sa začalo na začiatku 21. storočia v médiách a na internete používať aj v slovenčine, ale jeho presný význam nie je jasný. </a:t>
            </a:r>
            <a:endParaRPr lang="sk-SK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160D3A-DA6F-1FBD-FDCA-0DA255C88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sz="4000" b="1" dirty="0">
                <a:latin typeface="Cambria" panose="02040503050406030204" pitchFamily="18" charset="0"/>
                <a:ea typeface="Cambria" panose="02040503050406030204" pitchFamily="18" charset="0"/>
              </a:rPr>
              <a:t>Kritické myslenie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605335F-FB73-8CEF-CC27-070C1D8F3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21737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sk-SK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Kritické myslenie je neustála snaha o zdokonaľovanie vlastného citu pre presnosť vo vyjadrovaní. Výsledkom tejto snahy je štruktúrovaný, konzistentný a logický prejav.</a:t>
            </a:r>
            <a:endParaRPr lang="sk-SK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834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40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DBEE03-2424-732B-3AED-4082D1FE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endParaRPr lang="sk-SK" sz="3600" b="1" dirty="0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FD19DD-798E-E4FB-279C-3DD71890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1. </a:t>
            </a:r>
            <a:r>
              <a:rPr lang="sk-SK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Lesoochránarske</a:t>
            </a: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zoskupenie VLK na svojej facebookovej stránke zverejnilo pred niekoľkými dňami príspevok, v ktorom napáda Štátnu ochranu prírody.</a:t>
            </a:r>
          </a:p>
          <a:p>
            <a:pPr>
              <a:lnSpc>
                <a:spcPct val="110000"/>
              </a:lnSpc>
            </a:pP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Vyvrátenie: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NPR Morské oko bola vyhlásená v roku 1984, a práve vďaka vyhláseniu za národnú prírodnú rezerváciu z jazera zmizli člnky a za 35 rokov ochrany sa v území podarilo malými krokmi pripraviť pre návštevníkov niekoľko zaujímavostí, vybudovať náučný chodník, osadiť panely, drobnú infraštruktúru v okolí jazera a odolať mnohým tlakom, ktoré by významne zmenili ráz tohto jedinečného územia.</a:t>
            </a: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/>
            </a:endParaRPr>
          </a:p>
          <a:p>
            <a:pPr>
              <a:lnSpc>
                <a:spcPct val="110000"/>
              </a:lnSpc>
            </a:pPr>
            <a:endParaRPr lang="sk-SK" sz="1600" dirty="0">
              <a:cs typeface="Calibri"/>
            </a:endParaRPr>
          </a:p>
          <a:p>
            <a:pPr>
              <a:lnSpc>
                <a:spcPct val="110000"/>
              </a:lnSpc>
            </a:pPr>
            <a:endParaRPr lang="sk-SK" sz="1600" dirty="0">
              <a:cs typeface="Calibri"/>
            </a:endParaRPr>
          </a:p>
        </p:txBody>
      </p:sp>
      <p:pic>
        <p:nvPicPr>
          <p:cNvPr id="4" name="Obrázok 4" descr="Obrázok, na ktorom je text, znak, vonkajšie, červené&#10;&#10;Automaticky generovaný popis">
            <a:extLst>
              <a:ext uri="{FF2B5EF4-FFF2-40B4-BE49-F238E27FC236}">
                <a16:creationId xmlns:a16="http://schemas.microsoft.com/office/drawing/2014/main" id="{963FF077-9E1D-294C-AA87-C35B2AAE2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210529" y="2260231"/>
            <a:ext cx="2466975" cy="1857375"/>
          </a:xfrm>
          <a:prstGeom prst="rect">
            <a:avLst/>
          </a:prstGeom>
        </p:spPr>
      </p:pic>
      <p:pic>
        <p:nvPicPr>
          <p:cNvPr id="5" name="Obrázok 5" descr="Obrázok, na ktorom je vonkajšie, rybolov, rybník, pobrežie&#10;&#10;Automaticky generovaný popis">
            <a:extLst>
              <a:ext uri="{FF2B5EF4-FFF2-40B4-BE49-F238E27FC236}">
                <a16:creationId xmlns:a16="http://schemas.microsoft.com/office/drawing/2014/main" id="{7C6030F1-F37E-02A4-BC83-9426A93C0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6434" y="172056"/>
            <a:ext cx="3599145" cy="212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531871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7A0024-33CB-FB30-F253-737E1A9C2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endParaRPr lang="sk-SK" sz="3600" b="1" dirty="0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51BC0E-8C31-FC1A-CE7E-FB584332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066" y="2228850"/>
            <a:ext cx="6400487" cy="380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2. </a:t>
            </a:r>
            <a:r>
              <a:rPr lang="sk-SK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Lesoochránarske</a:t>
            </a: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zoskupenie VLK na svojej facebookovej stránke zverejnilo pred niekoľkými dňami príspevok, v ktorom napadá na Správu CHKO Vihorlat.</a:t>
            </a:r>
          </a:p>
          <a:p>
            <a:pPr marL="0" indent="0">
              <a:buNone/>
            </a:pPr>
            <a:endParaRPr lang="sk-SK" sz="1600" dirty="0">
              <a:cs typeface="Calibri" panose="020F0502020204030204"/>
            </a:endParaRPr>
          </a:p>
          <a:p>
            <a:pPr marL="0" indent="0"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Vyvrátenie:</a:t>
            </a:r>
            <a:endParaRPr lang="sk-SK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>
              <a:buNone/>
            </a:pP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Doposiaľ Správa CHKO Vihorlat ako aj Štátna ochrana prírody SR robila všetko pre to, aby táto lokalita bola chránená. Znevažovanie práce štátnych ochranárov považujeme za neadekvátne a poľutovania hodné. Uvedený status/príspevok LZ VLK šírený na tejto sociálnej sieti považujeme za hoax s cieľom šíriť paniku.</a:t>
            </a: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</p:txBody>
      </p:sp>
      <p:pic>
        <p:nvPicPr>
          <p:cNvPr id="4" name="Obrázok 4" descr="Obrázok, na ktorom je text, znak, vonkajšie, červené&#10;&#10;Automaticky generovaný popis">
            <a:extLst>
              <a:ext uri="{FF2B5EF4-FFF2-40B4-BE49-F238E27FC236}">
                <a16:creationId xmlns:a16="http://schemas.microsoft.com/office/drawing/2014/main" id="{802E7032-B09A-7096-97E7-623F32A2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241844" y="2260231"/>
            <a:ext cx="2466975" cy="1857375"/>
          </a:xfrm>
          <a:prstGeom prst="rect">
            <a:avLst/>
          </a:prstGeom>
        </p:spPr>
      </p:pic>
      <p:pic>
        <p:nvPicPr>
          <p:cNvPr id="5" name="Obrázok 5" descr="Obrázok, na ktorom je strom, vonkajšie, voda, lavica&#10;&#10;Automaticky generovaný popis">
            <a:extLst>
              <a:ext uri="{FF2B5EF4-FFF2-40B4-BE49-F238E27FC236}">
                <a16:creationId xmlns:a16="http://schemas.microsoft.com/office/drawing/2014/main" id="{8A4063BF-8D9C-7944-7BEB-A19B073A1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4554" y="138112"/>
            <a:ext cx="2979324" cy="235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61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420F1C-17CF-ECE1-18DD-45AAF1707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endParaRPr lang="sk-SK" sz="3600" b="1" dirty="0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786218-A2D6-FD5F-9DE2-8F0B91CBF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3. </a:t>
            </a:r>
            <a:r>
              <a:rPr lang="sk-SK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Lesoochránarske</a:t>
            </a: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zoskupenie VLK na svojej facebookovej stránke zverejnilo pred niekoľkými dňami príspevok, že v národnej prírodnej rezervácii Morské oko rekonštruuje chatu v utajenom režime.</a:t>
            </a:r>
          </a:p>
          <a:p>
            <a:pPr marL="0" indent="0">
              <a:lnSpc>
                <a:spcPct val="110000"/>
              </a:lnSpc>
              <a:buNone/>
            </a:pP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Vyvrátenie:</a:t>
            </a:r>
            <a:endParaRPr lang="sk-SK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Rekonštrukcia informačného strediska nebola realizovaná v utajenom režime a bolo na ňu vydané riadne stavebné povolenie. V súčasnosti ŠOP SR pracuje na vytvorení expozície so zaujímavosťami z územia, ktoré by prezentovala návštevníkom. Návštevnosť tohto územia je pomerne vysoká, v roku 2018 navštívilo jazero 42 000 návštevníkov.</a:t>
            </a: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</p:txBody>
      </p:sp>
      <p:pic>
        <p:nvPicPr>
          <p:cNvPr id="4" name="Obrázok 4" descr="Obrázok, na ktorom je text, znak, vonkajšie, červené&#10;&#10;Automaticky generovaný popis">
            <a:extLst>
              <a:ext uri="{FF2B5EF4-FFF2-40B4-BE49-F238E27FC236}">
                <a16:creationId xmlns:a16="http://schemas.microsoft.com/office/drawing/2014/main" id="{78AE8218-B4D0-35D0-1A4A-5B2D0C4F9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-210529" y="2301984"/>
            <a:ext cx="2466975" cy="1857375"/>
          </a:xfrm>
          <a:prstGeom prst="rect">
            <a:avLst/>
          </a:prstGeom>
        </p:spPr>
      </p:pic>
      <p:pic>
        <p:nvPicPr>
          <p:cNvPr id="5" name="Obrázok 5" descr="Obrázok, na ktorom je príroda, hora, vonkajšie, kráter&#10;&#10;Automaticky generovaný popis">
            <a:extLst>
              <a:ext uri="{FF2B5EF4-FFF2-40B4-BE49-F238E27FC236}">
                <a16:creationId xmlns:a16="http://schemas.microsoft.com/office/drawing/2014/main" id="{150FC06F-B6EA-000E-393A-E71EDC6E5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4803" y="256198"/>
            <a:ext cx="3076567" cy="204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4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107522-3E92-424C-7FF2-682B54B3A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endParaRPr lang="sk-SK" sz="3600" b="1" dirty="0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1C6F7C-C973-0E99-1DA9-0B418CE87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4. </a:t>
            </a:r>
            <a:r>
              <a:rPr lang="sk-SK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Lesoochránarske</a:t>
            </a: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zoskupenie VLK na svojej facebookovej stránke zverejnilo pred niekoľkými dňami príspevok, v ktorom napáda že dané územie chce vyňať z piateho stupňa ochrany.</a:t>
            </a:r>
          </a:p>
          <a:p>
            <a:pPr marL="0" indent="0">
              <a:buNone/>
            </a:pP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Vyvrátenie:</a:t>
            </a:r>
            <a:endParaRPr lang="sk-SK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 algn="just">
              <a:buNone/>
            </a:pP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Lesy nad Rudnom nad Hronom sú v dobrom stave a majú dostatočne pestrú vekovú štruktúru na to, aby dokázali zabezpečiť všetky produkčné aj </a:t>
            </a:r>
            <a:r>
              <a:rPr lang="sk-SK" sz="1600" dirty="0" err="1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mimoprodukčné</a:t>
            </a: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funkcie lesa. Ide najmä o vysokú </a:t>
            </a:r>
            <a:r>
              <a:rPr lang="sk-SK" sz="1600" dirty="0" err="1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absorbčnú</a:t>
            </a: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schopnosť, protieróznu funkciu, či spomalenie odtoku vody pri prívalových dažďoch. Postupným uplatňovaním prírode blízkeho hospodárenia sa ich funkcie ešte zlepšia.</a:t>
            </a: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endParaRPr lang="sk-SK" sz="1500" dirty="0">
              <a:cs typeface="Calibri" panose="020F0502020204030204"/>
            </a:endParaRPr>
          </a:p>
          <a:p>
            <a:endParaRPr lang="sk-SK" sz="1500" dirty="0">
              <a:cs typeface="Calibri" panose="020F0502020204030204"/>
            </a:endParaRPr>
          </a:p>
        </p:txBody>
      </p:sp>
      <p:pic>
        <p:nvPicPr>
          <p:cNvPr id="4" name="Obrázok 4" descr="Obrázok, na ktorom je text, znak, vonkajšie, červené&#10;&#10;Automaticky generovaný popis">
            <a:extLst>
              <a:ext uri="{FF2B5EF4-FFF2-40B4-BE49-F238E27FC236}">
                <a16:creationId xmlns:a16="http://schemas.microsoft.com/office/drawing/2014/main" id="{F6CD6771-9BE5-75CA-D2DA-D4AA9034A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241844" y="2301984"/>
            <a:ext cx="2466975" cy="1857375"/>
          </a:xfrm>
          <a:prstGeom prst="rect">
            <a:avLst/>
          </a:prstGeom>
        </p:spPr>
      </p:pic>
      <p:pic>
        <p:nvPicPr>
          <p:cNvPr id="5" name="Obrázok 5" descr="Obrázok, na ktorom je strom, vonkajšie, trávnik, park&#10;&#10;Automaticky generovaný popis">
            <a:extLst>
              <a:ext uri="{FF2B5EF4-FFF2-40B4-BE49-F238E27FC236}">
                <a16:creationId xmlns:a16="http://schemas.microsoft.com/office/drawing/2014/main" id="{50A79D5B-3501-FC81-BAB1-F34CE34AC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4112" y="266700"/>
            <a:ext cx="3244241" cy="183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4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74315A-1ABD-4457-956C-6974023A7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endParaRPr lang="sk-SK" sz="3600" b="1" dirty="0">
              <a:solidFill>
                <a:schemeClr val="accent1"/>
              </a:solidFill>
              <a:cs typeface="Calibri Light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42EA46-C373-8398-2473-EEEF0344A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5. </a:t>
            </a:r>
            <a:r>
              <a:rPr lang="sk-SK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Lesoochránarske</a:t>
            </a: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zoskupenie VLK na svojej facebookovej stránke zverejnilo pred niekoľkými dňami príspevok, v ktorom napáda že chceme v tejto rezervácii vystrieľať bobry.</a:t>
            </a:r>
          </a:p>
          <a:p>
            <a:pPr>
              <a:lnSpc>
                <a:spcPct val="110000"/>
              </a:lnSpc>
            </a:pP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k-SK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Vyvrátenie:</a:t>
            </a:r>
            <a:endParaRPr lang="sk-SK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Správa CHKO Vihorlat nikdy neplánovala realizovať žiadne aktivity, ktoré by viedli k likvidácií populácie bobra. Bobor vodný je chránený živočích podľa zákona o ochrane prírody a krajiny. NPR Morské oko je v 5. stupni ochrany, kde nedochádza k stretom záujmov ochrany bobra s činnosťou človeka ako v intravilánoch obcí. Výskyt bobra v NPR Morské oko je síce raritný, keďže v minulosti jeho výskyt na tejto lokalite nebol zaznamenaný a zaujímavosťou je aj to, že väčšinou dávajú prednosť na lokalitách hlavne mäkkým drevinám a </a:t>
            </a:r>
            <a:r>
              <a:rPr lang="sk-SK" sz="1600" dirty="0" err="1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zhrýzavanie</a:t>
            </a:r>
            <a:r>
              <a:rPr lang="sk-SK" sz="1600" dirty="0">
                <a:latin typeface="Cambria" panose="02040503050406030204" pitchFamily="18" charset="0"/>
                <a:ea typeface="Cambria" panose="02040503050406030204" pitchFamily="18" charset="0"/>
                <a:cs typeface="+mn-lt"/>
              </a:rPr>
              <a:t> buka sa vyskytuje sporadicky.</a:t>
            </a:r>
            <a:endParaRPr lang="sk-SK" sz="16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/>
            </a:endParaRPr>
          </a:p>
        </p:txBody>
      </p:sp>
      <p:pic>
        <p:nvPicPr>
          <p:cNvPr id="4" name="Obrázok 4" descr="Obrázok, na ktorom je text, znak, vonkajšie, červené&#10;&#10;Automaticky generovaný popis">
            <a:extLst>
              <a:ext uri="{FF2B5EF4-FFF2-40B4-BE49-F238E27FC236}">
                <a16:creationId xmlns:a16="http://schemas.microsoft.com/office/drawing/2014/main" id="{E42334F6-DD5A-54F5-E28D-2224FE7A8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210529" y="2562943"/>
            <a:ext cx="2466975" cy="1857375"/>
          </a:xfrm>
          <a:prstGeom prst="rect">
            <a:avLst/>
          </a:prstGeom>
        </p:spPr>
      </p:pic>
      <p:pic>
        <p:nvPicPr>
          <p:cNvPr id="6" name="Obrázok 6" descr="Obrázok, na ktorom je voda, vonkajšie, hlodavec, rybník&#10;&#10;Automaticky generovaný popis">
            <a:extLst>
              <a:ext uri="{FF2B5EF4-FFF2-40B4-BE49-F238E27FC236}">
                <a16:creationId xmlns:a16="http://schemas.microsoft.com/office/drawing/2014/main" id="{16F1EF84-44F3-CEBE-05DB-3B7FD50F3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4575" y="193431"/>
            <a:ext cx="3143544" cy="203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431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A7FE1-D9C5-876E-C378-56AE9CD9E8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i="1" dirty="0">
                <a:latin typeface="Cambria" panose="02040503050406030204" pitchFamily="18" charset="0"/>
                <a:ea typeface="Cambria" panose="02040503050406030204" pitchFamily="18" charset="0"/>
                <a:cs typeface="Calibri Light"/>
              </a:rPr>
              <a:t>Ďakujem za pozornosť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560DE1-2E11-37CB-6929-D93D90CB0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MAREK LESNÍK</a:t>
            </a:r>
          </a:p>
          <a:p>
            <a:r>
              <a:rPr lang="sk-SK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9. ročník</a:t>
            </a:r>
          </a:p>
          <a:p>
            <a:r>
              <a:rPr lang="sk-SK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CZŠ sv. Michala Michalovce </a:t>
            </a:r>
            <a:endParaRPr lang="sk-SK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Obrázok 4" descr="Obrázok, na ktorom je ClipArt&#10;&#10;Automaticky generovaný popis">
            <a:extLst>
              <a:ext uri="{FF2B5EF4-FFF2-40B4-BE49-F238E27FC236}">
                <a16:creationId xmlns:a16="http://schemas.microsoft.com/office/drawing/2014/main" id="{CE3A31E5-9ED6-969E-07B8-8ED8FFF15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8394" y="5320691"/>
            <a:ext cx="2196883" cy="15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6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563</Words>
  <Application>Microsoft Office PowerPoint</Application>
  <PresentationFormat>Širokouhlá</PresentationFormat>
  <Paragraphs>29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Cambria</vt:lpstr>
      <vt:lpstr>Rockwell</vt:lpstr>
      <vt:lpstr>Wingdings</vt:lpstr>
      <vt:lpstr>Atlas</vt:lpstr>
      <vt:lpstr>Environmentálne hoaxy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/>
  <cp:lastModifiedBy>Štefan Korinok</cp:lastModifiedBy>
  <cp:revision>233</cp:revision>
  <dcterms:created xsi:type="dcterms:W3CDTF">2022-04-24T18:51:22Z</dcterms:created>
  <dcterms:modified xsi:type="dcterms:W3CDTF">2022-04-28T18:54:38Z</dcterms:modified>
</cp:coreProperties>
</file>